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58"/>
  </p:notesMasterIdLst>
  <p:handoutMasterIdLst>
    <p:handoutMasterId r:id="rId59"/>
  </p:handoutMasterIdLst>
  <p:sldIdLst>
    <p:sldId id="256" r:id="rId5"/>
    <p:sldId id="505" r:id="rId6"/>
    <p:sldId id="504" r:id="rId7"/>
    <p:sldId id="512" r:id="rId8"/>
    <p:sldId id="486" r:id="rId9"/>
    <p:sldId id="487" r:id="rId10"/>
    <p:sldId id="488" r:id="rId11"/>
    <p:sldId id="490" r:id="rId12"/>
    <p:sldId id="493" r:id="rId13"/>
    <p:sldId id="491" r:id="rId14"/>
    <p:sldId id="492" r:id="rId15"/>
    <p:sldId id="526" r:id="rId16"/>
    <p:sldId id="494" r:id="rId17"/>
    <p:sldId id="495" r:id="rId18"/>
    <p:sldId id="528" r:id="rId19"/>
    <p:sldId id="426" r:id="rId20"/>
    <p:sldId id="477" r:id="rId21"/>
    <p:sldId id="476" r:id="rId22"/>
    <p:sldId id="455" r:id="rId23"/>
    <p:sldId id="427" r:id="rId24"/>
    <p:sldId id="428" r:id="rId25"/>
    <p:sldId id="478" r:id="rId26"/>
    <p:sldId id="479" r:id="rId27"/>
    <p:sldId id="417" r:id="rId28"/>
    <p:sldId id="418" r:id="rId29"/>
    <p:sldId id="429" r:id="rId30"/>
    <p:sldId id="430" r:id="rId31"/>
    <p:sldId id="480" r:id="rId32"/>
    <p:sldId id="481" r:id="rId33"/>
    <p:sldId id="419" r:id="rId34"/>
    <p:sldId id="420" r:id="rId35"/>
    <p:sldId id="482" r:id="rId36"/>
    <p:sldId id="483" r:id="rId37"/>
    <p:sldId id="484" r:id="rId38"/>
    <p:sldId id="527" r:id="rId39"/>
    <p:sldId id="431" r:id="rId40"/>
    <p:sldId id="485" r:id="rId41"/>
    <p:sldId id="525" r:id="rId42"/>
    <p:sldId id="423" r:id="rId43"/>
    <p:sldId id="424" r:id="rId44"/>
    <p:sldId id="425" r:id="rId45"/>
    <p:sldId id="448" r:id="rId46"/>
    <p:sldId id="510" r:id="rId47"/>
    <p:sldId id="449" r:id="rId48"/>
    <p:sldId id="521" r:id="rId49"/>
    <p:sldId id="522" r:id="rId50"/>
    <p:sldId id="503" r:id="rId51"/>
    <p:sldId id="515" r:id="rId52"/>
    <p:sldId id="518" r:id="rId53"/>
    <p:sldId id="517" r:id="rId54"/>
    <p:sldId id="516" r:id="rId55"/>
    <p:sldId id="498" r:id="rId56"/>
    <p:sldId id="499" r:id="rId57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E9EDF4"/>
    <a:srgbClr val="333333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40" autoAdjust="0"/>
    <p:restoredTop sz="91697" autoAdjust="0"/>
  </p:normalViewPr>
  <p:slideViewPr>
    <p:cSldViewPr>
      <p:cViewPr>
        <p:scale>
          <a:sx n="71" d="100"/>
          <a:sy n="71" d="100"/>
        </p:scale>
        <p:origin x="-2160" y="-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62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84"/>
      </p:cViewPr>
      <p:guideLst>
        <p:guide orient="horz" pos="2931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iupap\charts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2"/>
          <c:order val="0"/>
          <c:tx>
            <c:strRef>
              <c:f>Sheet3!$E$7</c:f>
              <c:strCache>
                <c:ptCount val="1"/>
                <c:pt idx="0">
                  <c:v>More slowly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multiLvlStrRef>
              <c:f>Sheet3!$A$8:$B$11</c:f>
              <c:multiLvlStrCache>
                <c:ptCount val="4"/>
                <c:lvl>
                  <c:pt idx="0">
                    <c:v>Children</c:v>
                  </c:pt>
                  <c:pt idx="1">
                    <c:v>No Children</c:v>
                  </c:pt>
                  <c:pt idx="2">
                    <c:v>Children</c:v>
                  </c:pt>
                  <c:pt idx="3">
                    <c:v>No Children</c:v>
                  </c:pt>
                </c:lvl>
                <c:lvl>
                  <c:pt idx="0">
                    <c:v>Women</c:v>
                  </c:pt>
                  <c:pt idx="2">
                    <c:v>Men</c:v>
                  </c:pt>
                </c:lvl>
              </c:multiLvlStrCache>
            </c:multiLvlStrRef>
          </c:cat>
          <c:val>
            <c:numRef>
              <c:f>Sheet3!$E$8:$E$11</c:f>
              <c:numCache>
                <c:formatCode>General</c:formatCode>
                <c:ptCount val="4"/>
                <c:pt idx="0">
                  <c:v>31</c:v>
                </c:pt>
                <c:pt idx="1">
                  <c:v>21</c:v>
                </c:pt>
                <c:pt idx="2">
                  <c:v>14</c:v>
                </c:pt>
                <c:pt idx="3">
                  <c:v>22</c:v>
                </c:pt>
              </c:numCache>
            </c:numRef>
          </c:val>
        </c:ser>
        <c:ser>
          <c:idx val="1"/>
          <c:order val="1"/>
          <c:tx>
            <c:strRef>
              <c:f>Sheet3!$D$7</c:f>
              <c:strCache>
                <c:ptCount val="1"/>
                <c:pt idx="0">
                  <c:v>About the same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multiLvlStrRef>
              <c:f>Sheet3!$A$8:$B$11</c:f>
              <c:multiLvlStrCache>
                <c:ptCount val="4"/>
                <c:lvl>
                  <c:pt idx="0">
                    <c:v>Children</c:v>
                  </c:pt>
                  <c:pt idx="1">
                    <c:v>No Children</c:v>
                  </c:pt>
                  <c:pt idx="2">
                    <c:v>Children</c:v>
                  </c:pt>
                  <c:pt idx="3">
                    <c:v>No Children</c:v>
                  </c:pt>
                </c:lvl>
                <c:lvl>
                  <c:pt idx="0">
                    <c:v>Women</c:v>
                  </c:pt>
                  <c:pt idx="2">
                    <c:v>Men</c:v>
                  </c:pt>
                </c:lvl>
              </c:multiLvlStrCache>
            </c:multiLvlStrRef>
          </c:cat>
          <c:val>
            <c:numRef>
              <c:f>Sheet3!$D$8:$D$11</c:f>
              <c:numCache>
                <c:formatCode>General</c:formatCode>
                <c:ptCount val="4"/>
                <c:pt idx="0">
                  <c:v>47</c:v>
                </c:pt>
                <c:pt idx="1">
                  <c:v>52</c:v>
                </c:pt>
                <c:pt idx="2">
                  <c:v>50</c:v>
                </c:pt>
                <c:pt idx="3">
                  <c:v>52</c:v>
                </c:pt>
              </c:numCache>
            </c:numRef>
          </c:val>
        </c:ser>
        <c:ser>
          <c:idx val="0"/>
          <c:order val="2"/>
          <c:tx>
            <c:strRef>
              <c:f>Sheet3!$C$7</c:f>
              <c:strCache>
                <c:ptCount val="1"/>
                <c:pt idx="0">
                  <c:v>More quickly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multiLvlStrRef>
              <c:f>Sheet3!$A$8:$B$11</c:f>
              <c:multiLvlStrCache>
                <c:ptCount val="4"/>
                <c:lvl>
                  <c:pt idx="0">
                    <c:v>Children</c:v>
                  </c:pt>
                  <c:pt idx="1">
                    <c:v>No Children</c:v>
                  </c:pt>
                  <c:pt idx="2">
                    <c:v>Children</c:v>
                  </c:pt>
                  <c:pt idx="3">
                    <c:v>No Children</c:v>
                  </c:pt>
                </c:lvl>
                <c:lvl>
                  <c:pt idx="0">
                    <c:v>Women</c:v>
                  </c:pt>
                  <c:pt idx="2">
                    <c:v>Men</c:v>
                  </c:pt>
                </c:lvl>
              </c:multiLvlStrCache>
            </c:multiLvlStrRef>
          </c:cat>
          <c:val>
            <c:numRef>
              <c:f>Sheet3!$C$8:$C$11</c:f>
              <c:numCache>
                <c:formatCode>General</c:formatCode>
                <c:ptCount val="4"/>
                <c:pt idx="0">
                  <c:v>22</c:v>
                </c:pt>
                <c:pt idx="1">
                  <c:v>27</c:v>
                </c:pt>
                <c:pt idx="2">
                  <c:v>36</c:v>
                </c:pt>
                <c:pt idx="3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4678528"/>
        <c:axId val="104680064"/>
      </c:barChart>
      <c:catAx>
        <c:axId val="1046785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04680064"/>
        <c:crosses val="autoZero"/>
        <c:auto val="1"/>
        <c:lblAlgn val="ctr"/>
        <c:lblOffset val="100"/>
        <c:noMultiLvlLbl val="0"/>
      </c:catAx>
      <c:valAx>
        <c:axId val="104680064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0467852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79" tIns="46640" rIns="93279" bIns="4664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79" tIns="46640" rIns="93279" bIns="46640" rtlCol="0"/>
          <a:lstStyle>
            <a:lvl1pPr algn="r">
              <a:defRPr sz="1200"/>
            </a:lvl1pPr>
          </a:lstStyle>
          <a:p>
            <a:fld id="{BCB160F0-3E4C-47FE-92D2-106593B57B77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79" tIns="46640" rIns="93279" bIns="4664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79" tIns="46640" rIns="93279" bIns="46640" rtlCol="0" anchor="b"/>
          <a:lstStyle>
            <a:lvl1pPr algn="r">
              <a:defRPr sz="1200"/>
            </a:lvl1pPr>
          </a:lstStyle>
          <a:p>
            <a:fld id="{22C93918-9591-4192-9C57-87C6035A19B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2482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79" tIns="46640" rIns="93279" bIns="4664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79" tIns="46640" rIns="93279" bIns="46640" rtlCol="0"/>
          <a:lstStyle>
            <a:lvl1pPr algn="r">
              <a:defRPr sz="1200"/>
            </a:lvl1pPr>
          </a:lstStyle>
          <a:p>
            <a:fld id="{D4F4EF61-3F43-46A0-9488-A7AA1511F53C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4550" cy="34909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79" tIns="46640" rIns="93279" bIns="4664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79" tIns="46640" rIns="93279" bIns="4664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79" tIns="46640" rIns="93279" bIns="4664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79" tIns="46640" rIns="93279" bIns="46640" rtlCol="0" anchor="b"/>
          <a:lstStyle>
            <a:lvl1pPr algn="r">
              <a:defRPr sz="1200"/>
            </a:lvl1pPr>
          </a:lstStyle>
          <a:p>
            <a:fld id="{52B0CCF9-A12E-420E-9A12-15362DFA65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3742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Very active time- many high profile articles, many citing survey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863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From 2</a:t>
            </a:r>
            <a:r>
              <a:rPr lang="en-US" baseline="30000" dirty="0" smtClean="0"/>
              <a:t>nd</a:t>
            </a:r>
            <a:r>
              <a:rPr lang="en-US" dirty="0" smtClean="0"/>
              <a:t> survey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survey in a series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70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surveys were drawn by American and German Physical Societies, so their results are representative of their membership. </a:t>
            </a:r>
          </a:p>
          <a:p>
            <a:r>
              <a:rPr lang="en-US" dirty="0" smtClean="0"/>
              <a:t>Survey went to entire membership of Japanese Physical Society.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594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 plus</a:t>
            </a:r>
            <a:r>
              <a:rPr lang="en-US" baseline="0" dirty="0" smtClean="0"/>
              <a:t> German &amp; Japanese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2039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the Welcome Page to the current Global Survey. It is available in 8 languages.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 surveys were drawn by American and German Physical Societies, so their results are representative of their membership. </a:t>
            </a:r>
          </a:p>
          <a:p>
            <a:r>
              <a:rPr lang="en-US" dirty="0" smtClean="0"/>
              <a:t>Survey went to entire membership of Japanese Physical Society.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594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30 chosen as an acceptable threshold for statistical power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0256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Checked: this is correct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3906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Checked: correct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6596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China Beijing</a:t>
            </a:r>
            <a:r>
              <a:rPr lang="en-US" baseline="0" dirty="0" smtClean="0"/>
              <a:t> is an IUPAP naming convention for all IUPAP meetings</a:t>
            </a:r>
          </a:p>
          <a:p>
            <a:r>
              <a:rPr lang="en-US" baseline="0" dirty="0" smtClean="0"/>
              <a:t>Checked: correct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5625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Checked: correct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1208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Checked: correct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1600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Checked: correct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2025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Checked: correct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1988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Check: correct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7336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 with children progressed more quickly (than all other respondents) in each of these nations except Australia, China-Beijing, Italy, and Spain.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Checked: corrected US proportions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accounted for age and employment sector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224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Limited to “not a student”-</a:t>
            </a:r>
          </a:p>
          <a:p>
            <a:r>
              <a:rPr lang="en-US" dirty="0" smtClean="0"/>
              <a:t>Percent stay at home???=Significantly higher for female graduate students (15%)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1259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Checked: correct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6607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Checked: correct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333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Focus on the difference among parents- other differences are not important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4884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CF9-A12E-420E-9A12-15362DFA65AB}" type="slidenum">
              <a:rPr lang="en-US" smtClean="0"/>
              <a:pPr/>
              <a:t>52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>
            <a:spLocks noGrp="1"/>
          </p:cNvSpPr>
          <p:nvPr userDrawn="1">
            <p:ph type="subTitle" idx="1"/>
          </p:nvPr>
        </p:nvSpPr>
        <p:spPr>
          <a:xfrm>
            <a:off x="1295400" y="2667000"/>
            <a:ext cx="6400800" cy="685800"/>
          </a:xfrm>
        </p:spPr>
        <p:txBody>
          <a:bodyPr>
            <a:normAutofit/>
          </a:bodyPr>
          <a:lstStyle>
            <a:lvl1pPr>
              <a:buNone/>
              <a:defRPr/>
            </a:lvl1pPr>
          </a:lstStyle>
          <a:p>
            <a:r>
              <a:rPr lang="en-US" sz="36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Click to edit Master subtitle style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itchFamily="34" charset="0"/>
              <a:buChar char="•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9" name="Picture 8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3333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11" name="Picture 10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Picture 6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Picture 8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Picture 8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8" name="Picture 7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10" name="Picture 9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92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Thanks to our colleagues </a:t>
            </a:r>
            <a:br>
              <a:rPr lang="en-US" dirty="0" smtClean="0"/>
            </a:br>
            <a:r>
              <a:rPr lang="en-US" dirty="0" smtClean="0"/>
              <a:t>Roman Czujko, Raymond Chu and Susan White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52600" y="2590800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For</a:t>
            </a:r>
            <a:r>
              <a:rPr lang="en-US" sz="3200" baseline="0" dirty="0" smtClean="0"/>
              <a:t> more information</a:t>
            </a:r>
            <a:endParaRPr lang="en-US" sz="3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2819400" y="3429000"/>
            <a:ext cx="3886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Rachel Ivie</a:t>
            </a:r>
            <a:endParaRPr lang="en-US" sz="2000" baseline="0" dirty="0" smtClean="0"/>
          </a:p>
          <a:p>
            <a:r>
              <a:rPr lang="en-US" sz="2000" baseline="0" dirty="0" smtClean="0"/>
              <a:t>Associate Director</a:t>
            </a:r>
          </a:p>
          <a:p>
            <a:r>
              <a:rPr lang="en-US" sz="2000" baseline="0" dirty="0" smtClean="0"/>
              <a:t>Statistical Research Center</a:t>
            </a:r>
          </a:p>
          <a:p>
            <a:r>
              <a:rPr lang="en-US" sz="2000" baseline="0" dirty="0" smtClean="0"/>
              <a:t>rivie@aip.org</a:t>
            </a:r>
          </a:p>
          <a:p>
            <a:r>
              <a:rPr lang="en-US" sz="2000" baseline="0" dirty="0" smtClean="0"/>
              <a:t>http://www.aip.org/statistics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t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6067425"/>
            <a:ext cx="9144000" cy="79057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1"/>
            <a:ext cx="8229600" cy="457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6324599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u="none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ICWIP, Waterloo</a:t>
            </a:r>
            <a:endParaRPr lang="en-US" sz="1200" i="1" u="none" kern="1200" baseline="0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r"/>
            <a:r>
              <a:rPr lang="en-US" sz="1200" i="1" u="none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August 2014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C1FD0-413A-49E5-8826-76B11110A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006699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33333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33333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33333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33333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ntd-political.livejournal.com/10806258.html#ixzz30UyWOvOz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stor.org/discover/10.1525/sp.2005.52.4.593?uid=16779176&amp;uid=3739704&amp;uid=16753008&amp;uid=2&amp;uid=3&amp;uid=67&amp;uid=62&amp;uid=3739256&amp;sid=21104329798097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p.org/statistics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dirty="0"/>
              <a:t>Rachel Ivie and </a:t>
            </a:r>
            <a:r>
              <a:rPr lang="en-US" sz="2400" dirty="0" smtClean="0"/>
              <a:t>Casey Langer </a:t>
            </a:r>
            <a:r>
              <a:rPr lang="en-US" sz="2400" dirty="0"/>
              <a:t>Tesfaye</a:t>
            </a:r>
          </a:p>
          <a:p>
            <a:pPr algn="ctr"/>
            <a:endParaRPr lang="en-US" sz="2400" dirty="0"/>
          </a:p>
          <a:p>
            <a:pPr algn="ctr"/>
            <a:r>
              <a:rPr lang="en-US" sz="2000" dirty="0" smtClean="0"/>
              <a:t>Funded by </a:t>
            </a:r>
          </a:p>
          <a:p>
            <a:pPr algn="ctr"/>
            <a:r>
              <a:rPr lang="en-US" sz="2000" dirty="0" smtClean="0"/>
              <a:t>Henry Luce Foundation</a:t>
            </a:r>
          </a:p>
          <a:p>
            <a:pPr algn="ctr"/>
            <a:r>
              <a:rPr lang="en-US" sz="2000" dirty="0" smtClean="0"/>
              <a:t>National </a:t>
            </a:r>
            <a:r>
              <a:rPr lang="en-US" sz="2000" dirty="0"/>
              <a:t>Science </a:t>
            </a:r>
            <a:r>
              <a:rPr lang="en-US" sz="2000" dirty="0" smtClean="0"/>
              <a:t>Foundation, Award 1012148 </a:t>
            </a:r>
          </a:p>
          <a:p>
            <a:pPr algn="ctr"/>
            <a:r>
              <a:rPr lang="en-US" sz="2000" dirty="0" smtClean="0"/>
              <a:t>Beverly </a:t>
            </a:r>
            <a:r>
              <a:rPr lang="en-US" sz="2000" dirty="0"/>
              <a:t>Hartline, Principal Investigator</a:t>
            </a:r>
          </a:p>
          <a:p>
            <a:pPr algn="ctr"/>
            <a:endParaRPr lang="en-US" sz="2400" dirty="0" smtClean="0"/>
          </a:p>
          <a:p>
            <a:pPr algn="ctr"/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 fontScale="90000"/>
          </a:bodyPr>
          <a:lstStyle/>
          <a:p>
            <a:r>
              <a:rPr lang="en-US" cap="small" dirty="0" smtClean="0"/>
              <a:t>A Closer Look at</a:t>
            </a:r>
            <a:br>
              <a:rPr lang="en-US" cap="small" dirty="0" smtClean="0"/>
            </a:br>
            <a:r>
              <a:rPr lang="en-US" cap="small" dirty="0" smtClean="0"/>
              <a:t>Women’s </a:t>
            </a:r>
            <a:r>
              <a:rPr lang="en-US" cap="small" dirty="0"/>
              <a:t>Careers in Physics: Results from the Global Survey of </a:t>
            </a:r>
            <a:r>
              <a:rPr lang="en-US" cap="small" dirty="0" smtClean="0"/>
              <a:t>Physicists</a:t>
            </a:r>
            <a:endParaRPr lang="en-US" cap="sm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84094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66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Why survey women  in physics?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7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2" descr="http://graphics8.nytimes.com/images/2013/10/06/magazine/06women1/06women1-articleLarge-v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04" b="5751"/>
          <a:stretch/>
        </p:blipFill>
        <p:spPr bwMode="auto">
          <a:xfrm>
            <a:off x="338293" y="1313328"/>
            <a:ext cx="8467414" cy="424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33600" y="5486400"/>
            <a:ext cx="48768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/>
            </a:r>
            <a:br>
              <a:rPr lang="en-US" sz="1050" dirty="0"/>
            </a:br>
            <a:r>
              <a:rPr lang="en-US" sz="1050" dirty="0" smtClean="0"/>
              <a:t>Source:</a:t>
            </a:r>
            <a:r>
              <a:rPr lang="en-US" sz="1050" dirty="0"/>
              <a:t> </a:t>
            </a:r>
            <a:r>
              <a:rPr lang="en-US" sz="1050" dirty="0">
                <a:hlinkClick r:id="rId4"/>
              </a:rPr>
              <a:t>http://ontd-political.livejournal.com/10806258.html#ixzz30UyWOvOz</a:t>
            </a:r>
            <a:endParaRPr lang="en-US" sz="105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/>
              <a:t>At the Solvay Conference on Physics in 1927, the only woman in attendance was Marie Curie (bottom row, third from left).</a:t>
            </a:r>
          </a:p>
        </p:txBody>
      </p:sp>
    </p:spTree>
    <p:extLst>
      <p:ext uri="{BB962C8B-B14F-4D97-AF65-F5344CB8AC3E}">
        <p14:creationId xmlns:p14="http://schemas.microsoft.com/office/powerpoint/2010/main" val="214230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5562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“You </a:t>
            </a:r>
            <a:r>
              <a:rPr lang="en-US" b="1" dirty="0"/>
              <a:t>never see someone that looks like me </a:t>
            </a:r>
            <a:r>
              <a:rPr lang="en-US" dirty="0"/>
              <a:t>as a scientist. No matter how long I stay here. When I walk through the campus, no one’s ever </a:t>
            </a:r>
            <a:r>
              <a:rPr lang="en-US" dirty="0" err="1"/>
              <a:t>gonna</a:t>
            </a:r>
            <a:r>
              <a:rPr lang="en-US" dirty="0"/>
              <a:t> look at me and just think that I’m a physicist . . . I guess the things that have made other people find it hard to see me as a scientist are </a:t>
            </a:r>
            <a:r>
              <a:rPr lang="en-US" b="1" dirty="0"/>
              <a:t>making it hard for me to see </a:t>
            </a:r>
            <a:r>
              <a:rPr lang="en-US" b="1" i="1" dirty="0"/>
              <a:t>myself</a:t>
            </a:r>
            <a:r>
              <a:rPr lang="en-US" i="1" dirty="0"/>
              <a:t> </a:t>
            </a:r>
            <a:r>
              <a:rPr lang="en-US" dirty="0"/>
              <a:t>as a scientist, too</a:t>
            </a:r>
            <a:r>
              <a:rPr lang="en-US" dirty="0" smtClean="0"/>
              <a:t>.” </a:t>
            </a:r>
            <a:r>
              <a:rPr lang="en-US" dirty="0"/>
              <a:t>—</a:t>
            </a:r>
            <a:r>
              <a:rPr lang="en-US" dirty="0" err="1"/>
              <a:t>Sofía</a:t>
            </a:r>
            <a:r>
              <a:rPr lang="en-US" dirty="0"/>
              <a:t> </a:t>
            </a:r>
            <a:r>
              <a:rPr lang="en-US" dirty="0" err="1"/>
              <a:t>Caldo</a:t>
            </a:r>
            <a:r>
              <a:rPr lang="en-US" dirty="0"/>
              <a:t>, Chicana college </a:t>
            </a:r>
            <a:r>
              <a:rPr lang="en-US" dirty="0" smtClean="0"/>
              <a:t>senior</a:t>
            </a:r>
            <a:endParaRPr lang="en-US" dirty="0"/>
          </a:p>
          <a:p>
            <a:endParaRPr lang="en-US" dirty="0" smtClean="0"/>
          </a:p>
          <a:p>
            <a:r>
              <a:rPr lang="en-US" sz="2100" dirty="0" smtClean="0"/>
              <a:t>from </a:t>
            </a:r>
            <a:r>
              <a:rPr lang="en-US" sz="2100" dirty="0"/>
              <a:t>“</a:t>
            </a:r>
            <a:r>
              <a:rPr lang="en-US" sz="2100" dirty="0">
                <a:hlinkClick r:id="rId2"/>
              </a:rPr>
              <a:t>Body Projects of Young Women of Color in Physics</a:t>
            </a:r>
            <a:r>
              <a:rPr lang="en-US" sz="2100" dirty="0"/>
              <a:t>” (2005) by Maria </a:t>
            </a:r>
            <a:r>
              <a:rPr lang="en-US" sz="2100" dirty="0" smtClean="0"/>
              <a:t>Ong – </a:t>
            </a:r>
            <a:r>
              <a:rPr lang="en-US" sz="2100" dirty="0"/>
              <a:t>article based on interviews with ten young women of color about their experiences in physics departments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01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(Spain) “It is difficult when you are, as I have been, the </a:t>
            </a:r>
            <a:r>
              <a:rPr lang="en-US" sz="3600" b="1" dirty="0" smtClean="0"/>
              <a:t>only woman in a conference</a:t>
            </a:r>
            <a:r>
              <a:rPr lang="en-US" dirty="0" smtClean="0"/>
              <a:t>. Or when people </a:t>
            </a:r>
            <a:r>
              <a:rPr lang="en-US" b="1" dirty="0" smtClean="0"/>
              <a:t>interrupt</a:t>
            </a:r>
            <a:r>
              <a:rPr lang="en-US" dirty="0" smtClean="0"/>
              <a:t>, or </a:t>
            </a:r>
            <a:r>
              <a:rPr lang="en-US" b="1" dirty="0" smtClean="0"/>
              <a:t>do not listen </a:t>
            </a:r>
            <a:r>
              <a:rPr lang="en-US" dirty="0" smtClean="0"/>
              <a:t>or even </a:t>
            </a:r>
            <a:r>
              <a:rPr lang="en-US" b="1" dirty="0" smtClean="0"/>
              <a:t>laugh at what you are saying</a:t>
            </a:r>
            <a:r>
              <a:rPr lang="en-US" dirty="0" smtClean="0"/>
              <a:t>, even if it is important. Or when advisors or mentors </a:t>
            </a:r>
            <a:r>
              <a:rPr lang="en-US" b="1" dirty="0" smtClean="0"/>
              <a:t>could not believe that I’d done the work </a:t>
            </a:r>
            <a:r>
              <a:rPr lang="en-US" dirty="0" smtClean="0"/>
              <a:t>myself.”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13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Although representation is very 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Documenting underrepresentation is not enough!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In this study, we use Global Survey data to focus on</a:t>
            </a:r>
          </a:p>
          <a:p>
            <a:pPr lvl="1"/>
            <a:r>
              <a:rPr lang="en-US" dirty="0" smtClean="0"/>
              <a:t>Opportunities</a:t>
            </a:r>
          </a:p>
          <a:p>
            <a:pPr lvl="1"/>
            <a:r>
              <a:rPr lang="en-US" dirty="0" smtClean="0"/>
              <a:t>Resources</a:t>
            </a:r>
          </a:p>
          <a:p>
            <a:pPr lvl="1"/>
            <a:r>
              <a:rPr lang="en-US" dirty="0" smtClean="0"/>
              <a:t>Work and family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47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 Global Survey of Physicists?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Goal: To describe </a:t>
            </a:r>
            <a:r>
              <a:rPr lang="en-US" b="1" dirty="0" smtClean="0"/>
              <a:t>common problems </a:t>
            </a:r>
            <a:r>
              <a:rPr lang="en-US" dirty="0" smtClean="0"/>
              <a:t>that women in physics across the world face in their work and studies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With </a:t>
            </a:r>
            <a:r>
              <a:rPr lang="en-US" dirty="0" smtClean="0"/>
              <a:t>IUPAP Women’s </a:t>
            </a:r>
            <a:r>
              <a:rPr lang="en-US" dirty="0"/>
              <a:t>Working </a:t>
            </a:r>
            <a:r>
              <a:rPr lang="en-US" dirty="0" smtClean="0"/>
              <a:t>Group, AIP </a:t>
            </a:r>
            <a:r>
              <a:rPr lang="en-US" dirty="0"/>
              <a:t>has done 3 global surveys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8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the </a:t>
            </a:r>
            <a:r>
              <a:rPr lang="en-US" b="1" dirty="0"/>
              <a:t>T</a:t>
            </a:r>
            <a:r>
              <a:rPr lang="en-US" b="1" dirty="0" smtClean="0"/>
              <a:t>hird</a:t>
            </a:r>
            <a:r>
              <a:rPr lang="en-US" dirty="0" smtClean="0"/>
              <a:t> Global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Languages other than English</a:t>
            </a:r>
          </a:p>
          <a:p>
            <a:r>
              <a:rPr lang="en-US" dirty="0" smtClean="0"/>
              <a:t>Comparability </a:t>
            </a:r>
            <a:r>
              <a:rPr lang="en-US" dirty="0"/>
              <a:t>across </a:t>
            </a:r>
            <a:r>
              <a:rPr lang="en-US" dirty="0" smtClean="0"/>
              <a:t>countries</a:t>
            </a:r>
            <a:endParaRPr lang="en-US" dirty="0"/>
          </a:p>
          <a:p>
            <a:r>
              <a:rPr lang="en-US" dirty="0"/>
              <a:t>To </a:t>
            </a:r>
            <a:r>
              <a:rPr lang="en-US" dirty="0" smtClean="0"/>
              <a:t>examine </a:t>
            </a:r>
            <a:r>
              <a:rPr lang="en-US" dirty="0"/>
              <a:t>whether women physicists’ experiences are different from </a:t>
            </a:r>
            <a:r>
              <a:rPr lang="en-US" dirty="0" smtClean="0"/>
              <a:t>men’s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26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 survey was developed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Web survey developed and translated in collaboration with country leaders from the 3</a:t>
            </a:r>
            <a:r>
              <a:rPr lang="en-US" baseline="30000" dirty="0" smtClean="0"/>
              <a:t>rd</a:t>
            </a:r>
            <a:r>
              <a:rPr lang="en-US" dirty="0" smtClean="0"/>
              <a:t> ICWIP conference in Seoul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32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600" dirty="0" smtClean="0"/>
              <a:t>English</a:t>
            </a:r>
            <a:r>
              <a:rPr lang="en-US" sz="3600" dirty="0"/>
              <a:t>		</a:t>
            </a:r>
          </a:p>
          <a:p>
            <a:pPr>
              <a:lnSpc>
                <a:spcPct val="80000"/>
              </a:lnSpc>
            </a:pPr>
            <a:r>
              <a:rPr lang="en-US" sz="3600" dirty="0"/>
              <a:t>French</a:t>
            </a:r>
          </a:p>
          <a:p>
            <a:pPr>
              <a:lnSpc>
                <a:spcPct val="80000"/>
              </a:lnSpc>
            </a:pPr>
            <a:r>
              <a:rPr lang="en-US" sz="3600" dirty="0"/>
              <a:t>Russian</a:t>
            </a:r>
          </a:p>
          <a:p>
            <a:pPr>
              <a:lnSpc>
                <a:spcPct val="80000"/>
              </a:lnSpc>
            </a:pPr>
            <a:r>
              <a:rPr lang="en-US" sz="3600" dirty="0" smtClean="0"/>
              <a:t>Arabic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 dirty="0"/>
              <a:t>Chinese</a:t>
            </a:r>
          </a:p>
          <a:p>
            <a:pPr>
              <a:lnSpc>
                <a:spcPct val="80000"/>
              </a:lnSpc>
            </a:pPr>
            <a:r>
              <a:rPr lang="en-US" sz="3600" dirty="0"/>
              <a:t>Spanish</a:t>
            </a:r>
          </a:p>
          <a:p>
            <a:pPr>
              <a:lnSpc>
                <a:spcPct val="80000"/>
              </a:lnSpc>
            </a:pPr>
            <a:r>
              <a:rPr lang="en-US" sz="3600" dirty="0"/>
              <a:t>German</a:t>
            </a:r>
          </a:p>
          <a:p>
            <a:pPr>
              <a:lnSpc>
                <a:spcPct val="80000"/>
              </a:lnSpc>
            </a:pPr>
            <a:r>
              <a:rPr lang="en-US" sz="3600" dirty="0"/>
              <a:t>Japanese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92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285" y="152400"/>
            <a:ext cx="626343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684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 survey was distributed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Web survey sent to country leaders from conference</a:t>
            </a:r>
          </a:p>
          <a:p>
            <a:r>
              <a:rPr lang="en-US" dirty="0" smtClean="0"/>
              <a:t>Survey itself contained instructions to forward to colleagues</a:t>
            </a:r>
          </a:p>
          <a:p>
            <a:r>
              <a:rPr lang="en-US" dirty="0" smtClean="0"/>
              <a:t>Open from ~Oct. 2009-Oct. 2010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1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61"/>
          <a:stretch/>
        </p:blipFill>
        <p:spPr>
          <a:xfrm>
            <a:off x="0" y="685801"/>
            <a:ext cx="9144000" cy="498713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64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Who Responded?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14,932 respondents</a:t>
            </a:r>
          </a:p>
          <a:p>
            <a:r>
              <a:rPr lang="en-US" dirty="0" smtClean="0"/>
              <a:t>130 countries </a:t>
            </a:r>
          </a:p>
          <a:p>
            <a:r>
              <a:rPr lang="en-US" dirty="0" smtClean="0"/>
              <a:t>22% women</a:t>
            </a:r>
          </a:p>
          <a:p>
            <a:r>
              <a:rPr lang="en-US" dirty="0" smtClean="0"/>
              <a:t>Employed in all types of jobs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24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Who Responded?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14,932 respondents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130 countries 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22% women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Employed in all types of jobs</a:t>
            </a:r>
          </a:p>
          <a:p>
            <a:r>
              <a:rPr lang="en-US" dirty="0" smtClean="0"/>
              <a:t>NOT Representative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86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Further Analysis by Region or Country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52596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b="1" dirty="0" smtClean="0"/>
              <a:t>Note</a:t>
            </a:r>
            <a:r>
              <a:rPr lang="en-US" sz="2800" dirty="0" smtClean="0"/>
              <a:t>: The data reflect </a:t>
            </a:r>
            <a:r>
              <a:rPr lang="en-US" sz="2800" u="sng" dirty="0"/>
              <a:t>respondents </a:t>
            </a:r>
            <a:r>
              <a:rPr lang="en-US" sz="2800" u="sng" dirty="0" smtClean="0"/>
              <a:t>only</a:t>
            </a:r>
            <a:r>
              <a:rPr lang="en-US" sz="2800" dirty="0" smtClean="0"/>
              <a:t> and are </a:t>
            </a:r>
            <a:r>
              <a:rPr lang="en-US" sz="2800" dirty="0"/>
              <a:t>not </a:t>
            </a:r>
            <a:r>
              <a:rPr lang="en-US" sz="2800" dirty="0" smtClean="0"/>
              <a:t>representative </a:t>
            </a:r>
            <a:r>
              <a:rPr lang="en-US" sz="2800" dirty="0"/>
              <a:t>of </a:t>
            </a:r>
            <a:r>
              <a:rPr lang="en-US" sz="2800" dirty="0" smtClean="0"/>
              <a:t>any nation or region.</a:t>
            </a:r>
          </a:p>
          <a:p>
            <a:pPr>
              <a:spcBef>
                <a:spcPts val="0"/>
              </a:spcBef>
            </a:pP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Not appropriate to generalize across regions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44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Country Level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52596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 smtClean="0"/>
              <a:t>For analysis, nation needed at least 30 female respondents who were not 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51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Countries Included: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Argentina</a:t>
            </a:r>
          </a:p>
          <a:p>
            <a:r>
              <a:rPr lang="en-US" sz="3200" dirty="0" smtClean="0"/>
              <a:t>Australia</a:t>
            </a:r>
          </a:p>
          <a:p>
            <a:r>
              <a:rPr lang="en-US" sz="3200" dirty="0" smtClean="0"/>
              <a:t>Brazil</a:t>
            </a:r>
          </a:p>
          <a:p>
            <a:r>
              <a:rPr lang="en-US" sz="3200" dirty="0" smtClean="0"/>
              <a:t>Canada</a:t>
            </a:r>
          </a:p>
          <a:p>
            <a:r>
              <a:rPr lang="en-US" sz="3200" dirty="0" smtClean="0"/>
              <a:t>China-Beijing</a:t>
            </a:r>
          </a:p>
          <a:p>
            <a:r>
              <a:rPr lang="en-US" sz="3200" dirty="0" smtClean="0"/>
              <a:t>France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Germany</a:t>
            </a:r>
          </a:p>
          <a:p>
            <a:r>
              <a:rPr lang="en-US" sz="3200" dirty="0"/>
              <a:t>Italy</a:t>
            </a:r>
          </a:p>
          <a:p>
            <a:r>
              <a:rPr lang="en-US" sz="3200" dirty="0"/>
              <a:t>Japan</a:t>
            </a:r>
          </a:p>
          <a:p>
            <a:r>
              <a:rPr lang="en-US" sz="3200" dirty="0"/>
              <a:t>Spain</a:t>
            </a:r>
          </a:p>
          <a:p>
            <a:r>
              <a:rPr lang="en-US" sz="3200" dirty="0"/>
              <a:t>United Kingdom</a:t>
            </a:r>
          </a:p>
          <a:p>
            <a:r>
              <a:rPr lang="en-US" sz="3200" dirty="0"/>
              <a:t>United States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48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and opportunities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Models tested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29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Opportunities </a:t>
            </a:r>
            <a:r>
              <a:rPr lang="en-US" sz="3200" dirty="0" smtClean="0"/>
              <a:t>(11)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dirty="0" smtClean="0"/>
              <a:t>Have you participated in the following? (Yes/No)</a:t>
            </a:r>
          </a:p>
          <a:p>
            <a:pPr lvl="1">
              <a:spcBef>
                <a:spcPts val="0"/>
              </a:spcBef>
            </a:pPr>
            <a:r>
              <a:rPr lang="en-US" sz="2300" dirty="0" smtClean="0"/>
              <a:t>Given a talk at a conference as an invited speaker</a:t>
            </a:r>
          </a:p>
          <a:p>
            <a:pPr lvl="1">
              <a:spcBef>
                <a:spcPts val="0"/>
              </a:spcBef>
            </a:pPr>
            <a:r>
              <a:rPr lang="en-US" sz="2300" dirty="0" smtClean="0"/>
              <a:t>Attended a conference abroad</a:t>
            </a:r>
          </a:p>
          <a:p>
            <a:pPr lvl="1">
              <a:spcBef>
                <a:spcPts val="0"/>
              </a:spcBef>
            </a:pPr>
            <a:r>
              <a:rPr lang="en-US" sz="2300" dirty="0" smtClean="0"/>
              <a:t>Conducted research abroad</a:t>
            </a:r>
          </a:p>
          <a:p>
            <a:pPr lvl="1">
              <a:spcBef>
                <a:spcPts val="0"/>
              </a:spcBef>
            </a:pPr>
            <a:r>
              <a:rPr lang="en-US" sz="2300" dirty="0" smtClean="0"/>
              <a:t>Acted as a boss or manager</a:t>
            </a:r>
          </a:p>
          <a:p>
            <a:pPr lvl="1">
              <a:spcBef>
                <a:spcPts val="0"/>
              </a:spcBef>
            </a:pPr>
            <a:r>
              <a:rPr lang="en-US" sz="2300" dirty="0" smtClean="0"/>
              <a:t>Served as editor of a journal</a:t>
            </a:r>
          </a:p>
          <a:p>
            <a:pPr lvl="1">
              <a:spcBef>
                <a:spcPts val="0"/>
              </a:spcBef>
            </a:pPr>
            <a:r>
              <a:rPr lang="en-US" sz="2300" dirty="0" smtClean="0"/>
              <a:t>Served on committees for grant agencies</a:t>
            </a:r>
          </a:p>
          <a:p>
            <a:pPr lvl="1">
              <a:spcBef>
                <a:spcPts val="0"/>
              </a:spcBef>
            </a:pPr>
            <a:r>
              <a:rPr lang="en-US" sz="2300" dirty="0" smtClean="0"/>
              <a:t>Served on important committees at your institute or company</a:t>
            </a:r>
          </a:p>
          <a:p>
            <a:pPr lvl="1">
              <a:spcBef>
                <a:spcPts val="0"/>
              </a:spcBef>
            </a:pPr>
            <a:r>
              <a:rPr lang="en-US" sz="2300" dirty="0" smtClean="0"/>
              <a:t>Served on an organizing committee for a conference in your field</a:t>
            </a:r>
          </a:p>
          <a:p>
            <a:pPr lvl="1">
              <a:spcBef>
                <a:spcPts val="0"/>
              </a:spcBef>
            </a:pPr>
            <a:r>
              <a:rPr lang="en-US" sz="2300" dirty="0" smtClean="0"/>
              <a:t>Advised undergraduate students</a:t>
            </a:r>
          </a:p>
          <a:p>
            <a:pPr lvl="1">
              <a:spcBef>
                <a:spcPts val="0"/>
              </a:spcBef>
            </a:pPr>
            <a:r>
              <a:rPr lang="en-US" sz="2300" dirty="0" smtClean="0"/>
              <a:t>Advised graduate students</a:t>
            </a:r>
          </a:p>
          <a:p>
            <a:pPr lvl="1">
              <a:spcBef>
                <a:spcPts val="0"/>
              </a:spcBef>
            </a:pPr>
            <a:r>
              <a:rPr lang="en-US" sz="2300" dirty="0" smtClean="0"/>
              <a:t>Served on thesis or dissertation committees (not as advisor)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320775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Accumulation of Opportunities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Tested by regression</a:t>
            </a:r>
          </a:p>
          <a:p>
            <a:r>
              <a:rPr lang="en-US" dirty="0" smtClean="0"/>
              <a:t>Model accounted for experience</a:t>
            </a:r>
          </a:p>
          <a:p>
            <a:pPr lvl="1"/>
            <a:r>
              <a:rPr lang="en-US" dirty="0" smtClean="0"/>
              <a:t>More experienced respondents have, on average, more opportunities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sz="2200" dirty="0" smtClean="0"/>
              <a:t>The results reflect </a:t>
            </a:r>
            <a:r>
              <a:rPr lang="en-US" sz="2200" b="1" u="sng" dirty="0" smtClean="0"/>
              <a:t>respondents only</a:t>
            </a:r>
            <a:r>
              <a:rPr lang="en-US" sz="2200" b="1" dirty="0" smtClean="0"/>
              <a:t> </a:t>
            </a:r>
            <a:r>
              <a:rPr lang="en-US" sz="2200" dirty="0" smtClean="0"/>
              <a:t>and are not representative of all physicists in the nation.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4073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Accumulation of Opportunities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Model accounted for experience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More experienced respondents have, on average, more opportunities</a:t>
            </a:r>
          </a:p>
          <a:p>
            <a:r>
              <a:rPr lang="en-US" dirty="0" smtClean="0"/>
              <a:t>Model accounted for employment sector</a:t>
            </a:r>
          </a:p>
          <a:p>
            <a:pPr lvl="1"/>
            <a:r>
              <a:rPr lang="en-US" dirty="0" smtClean="0"/>
              <a:t>Opportunities vary for different types of jobs</a:t>
            </a:r>
          </a:p>
          <a:p>
            <a:endParaRPr lang="en-US" sz="22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sz="2200" dirty="0">
              <a:solidFill>
                <a:schemeClr val="bg1">
                  <a:lumMod val="65000"/>
                </a:schemeClr>
              </a:solidFill>
            </a:endParaRPr>
          </a:p>
          <a:p>
            <a:endParaRPr lang="en-US" sz="2200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</a:rPr>
              <a:t>The results reflect </a:t>
            </a:r>
            <a:r>
              <a:rPr lang="en-US" sz="2200" b="1" u="sng" dirty="0" smtClean="0">
                <a:solidFill>
                  <a:schemeClr val="bg1">
                    <a:lumMod val="65000"/>
                  </a:schemeClr>
                </a:solidFill>
              </a:rPr>
              <a:t>respondents only</a:t>
            </a:r>
            <a:r>
              <a:rPr lang="en-US" sz="22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</a:rPr>
              <a:t>and are not representative of all physicists in the nation.</a:t>
            </a:r>
            <a:endParaRPr lang="en-US" sz="2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43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Accumulation of Opportunities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Model accounted for experience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More experienced respondents have, on average, more opportunities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Model accounted for employment sector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Opportunities vary across sectors</a:t>
            </a:r>
          </a:p>
          <a:p>
            <a:r>
              <a:rPr lang="en-US" dirty="0" smtClean="0"/>
              <a:t>Model accounted for sex of respondent</a:t>
            </a:r>
          </a:p>
          <a:p>
            <a:endParaRPr lang="en-US" sz="2200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</a:rPr>
              <a:t>The results reflect </a:t>
            </a:r>
            <a:r>
              <a:rPr lang="en-US" sz="2200" b="1" u="sng" dirty="0" smtClean="0">
                <a:solidFill>
                  <a:schemeClr val="bg1">
                    <a:lumMod val="65000"/>
                  </a:schemeClr>
                </a:solidFill>
              </a:rPr>
              <a:t>respondents only</a:t>
            </a:r>
            <a:r>
              <a:rPr lang="en-US" sz="22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</a:rPr>
              <a:t>and are not representative of all physicists in the nation.</a:t>
            </a:r>
            <a:endParaRPr lang="en-US" sz="2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8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24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930927" y="1469091"/>
            <a:ext cx="5282147" cy="3736869"/>
            <a:chOff x="1930934" y="1469091"/>
            <a:chExt cx="5282147" cy="3736869"/>
          </a:xfrm>
        </p:grpSpPr>
        <p:grpSp>
          <p:nvGrpSpPr>
            <p:cNvPr id="8" name="Group 7"/>
            <p:cNvGrpSpPr/>
            <p:nvPr/>
          </p:nvGrpSpPr>
          <p:grpSpPr>
            <a:xfrm>
              <a:off x="4826498" y="2223561"/>
              <a:ext cx="2386583" cy="2386583"/>
              <a:chOff x="3200367" y="1981190"/>
              <a:chExt cx="2386583" cy="2386583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3200367" y="1981190"/>
                <a:ext cx="2386583" cy="2386583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Oval 4"/>
              <p:cNvSpPr/>
              <p:nvPr/>
            </p:nvSpPr>
            <p:spPr>
              <a:xfrm>
                <a:off x="3549874" y="2330697"/>
                <a:ext cx="1687569" cy="168756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4605" tIns="14605" rIns="14605" bIns="14605" numCol="1" spcCol="1270" anchor="ctr" anchorCtr="0">
                <a:noAutofit/>
              </a:bodyPr>
              <a:lstStyle/>
              <a:p>
                <a:pPr lvl="0"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300" kern="1200" dirty="0" smtClean="0"/>
                  <a:t>Opportunities</a:t>
                </a:r>
                <a:endParaRPr lang="en-US" sz="2300" kern="1200" dirty="0"/>
              </a:p>
            </p:txBody>
          </p:sp>
        </p:grpSp>
        <p:sp>
          <p:nvSpPr>
            <p:cNvPr id="9" name="Left Arrow 8"/>
            <p:cNvSpPr/>
            <p:nvPr/>
          </p:nvSpPr>
          <p:spPr>
            <a:xfrm rot="10800000">
              <a:off x="2761765" y="3037871"/>
              <a:ext cx="1984584" cy="680176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0" name="Group 9"/>
            <p:cNvGrpSpPr/>
            <p:nvPr/>
          </p:nvGrpSpPr>
          <p:grpSpPr>
            <a:xfrm>
              <a:off x="1949876" y="2685151"/>
              <a:ext cx="1692188" cy="1250780"/>
              <a:chOff x="304787" y="3124204"/>
              <a:chExt cx="1692188" cy="1250780"/>
            </a:xfrm>
          </p:grpSpPr>
          <p:sp>
            <p:nvSpPr>
              <p:cNvPr id="19" name="Rounded Rectangle 18"/>
              <p:cNvSpPr/>
              <p:nvPr/>
            </p:nvSpPr>
            <p:spPr>
              <a:xfrm>
                <a:off x="304787" y="3124204"/>
                <a:ext cx="1692188" cy="1250780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" name="Rounded Rectangle 7"/>
              <p:cNvSpPr/>
              <p:nvPr/>
            </p:nvSpPr>
            <p:spPr>
              <a:xfrm>
                <a:off x="341421" y="3160838"/>
                <a:ext cx="1618920" cy="117751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0005" tIns="40005" rIns="40005" bIns="40005" numCol="1" spcCol="1270" anchor="ctr" anchorCtr="0">
                <a:noAutofit/>
              </a:bodyPr>
              <a:lstStyle/>
              <a:p>
                <a:pPr lvl="0" algn="ctr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100" kern="1200" dirty="0" smtClean="0"/>
                  <a:t>Employment sector</a:t>
                </a:r>
                <a:endParaRPr lang="en-US" sz="2100" kern="1200" dirty="0"/>
              </a:p>
            </p:txBody>
          </p:sp>
        </p:grpSp>
        <p:sp>
          <p:nvSpPr>
            <p:cNvPr id="11" name="Left Arrow 10"/>
            <p:cNvSpPr/>
            <p:nvPr/>
          </p:nvSpPr>
          <p:spPr>
            <a:xfrm rot="12409540">
              <a:off x="2796066" y="1867581"/>
              <a:ext cx="2165852" cy="680176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7500176"/>
                <a:satOff val="-11253"/>
                <a:lumOff val="-1830"/>
                <a:alphaOff val="0"/>
              </a:schemeClr>
            </a:fillRef>
            <a:effectRef idx="0">
              <a:schemeClr val="accent3">
                <a:hueOff val="7500176"/>
                <a:satOff val="-11253"/>
                <a:lumOff val="-183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2" name="Group 11"/>
            <p:cNvGrpSpPr/>
            <p:nvPr/>
          </p:nvGrpSpPr>
          <p:grpSpPr>
            <a:xfrm>
              <a:off x="1946929" y="1469091"/>
              <a:ext cx="1695135" cy="1081807"/>
              <a:chOff x="304797" y="685817"/>
              <a:chExt cx="1695135" cy="1081807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304797" y="685817"/>
                <a:ext cx="1695135" cy="108180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7500176"/>
                  <a:satOff val="-11253"/>
                  <a:lumOff val="-1830"/>
                  <a:alphaOff val="0"/>
                </a:schemeClr>
              </a:fillRef>
              <a:effectRef idx="0">
                <a:schemeClr val="accent3">
                  <a:hueOff val="7500176"/>
                  <a:satOff val="-11253"/>
                  <a:lumOff val="-183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" name="Rounded Rectangle 13"/>
              <p:cNvSpPr/>
              <p:nvPr/>
            </p:nvSpPr>
            <p:spPr>
              <a:xfrm>
                <a:off x="336482" y="717502"/>
                <a:ext cx="1631765" cy="10184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0005" tIns="40005" rIns="40005" bIns="40005" numCol="1" spcCol="1270" anchor="ctr" anchorCtr="0">
                <a:noAutofit/>
              </a:bodyPr>
              <a:lstStyle/>
              <a:p>
                <a:pPr lvl="0" algn="ctr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100" kern="1200" dirty="0" smtClean="0"/>
                  <a:t>Age</a:t>
                </a:r>
                <a:endParaRPr lang="en-US" sz="2100" kern="1200" dirty="0"/>
              </a:p>
            </p:txBody>
          </p:sp>
        </p:grpSp>
        <p:sp>
          <p:nvSpPr>
            <p:cNvPr id="13" name="Left Arrow 12"/>
            <p:cNvSpPr/>
            <p:nvPr/>
          </p:nvSpPr>
          <p:spPr>
            <a:xfrm rot="9670177">
              <a:off x="2449044" y="4090078"/>
              <a:ext cx="2418035" cy="680176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0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4" name="Group 13"/>
            <p:cNvGrpSpPr/>
            <p:nvPr/>
          </p:nvGrpSpPr>
          <p:grpSpPr>
            <a:xfrm>
              <a:off x="1930934" y="4014328"/>
              <a:ext cx="1727126" cy="1191632"/>
              <a:chOff x="304803" y="4495809"/>
              <a:chExt cx="1727126" cy="1191632"/>
            </a:xfrm>
          </p:grpSpPr>
          <p:sp>
            <p:nvSpPr>
              <p:cNvPr id="15" name="Rounded Rectangle 14"/>
              <p:cNvSpPr/>
              <p:nvPr/>
            </p:nvSpPr>
            <p:spPr>
              <a:xfrm>
                <a:off x="304803" y="4495809"/>
                <a:ext cx="1727126" cy="1191632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11250264"/>
                  <a:satOff val="-16880"/>
                  <a:lumOff val="-2745"/>
                  <a:alphaOff val="0"/>
                </a:schemeClr>
              </a:fillRef>
              <a:effectRef idx="0">
                <a:schemeClr val="accent3">
                  <a:hueOff val="11250264"/>
                  <a:satOff val="-16880"/>
                  <a:lumOff val="-2745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6" name="Rounded Rectangle 16"/>
              <p:cNvSpPr/>
              <p:nvPr/>
            </p:nvSpPr>
            <p:spPr>
              <a:xfrm>
                <a:off x="339705" y="4530711"/>
                <a:ext cx="1657322" cy="11218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0005" tIns="40005" rIns="40005" bIns="40005" numCol="1" spcCol="1270" anchor="ctr" anchorCtr="0">
                <a:noAutofit/>
              </a:bodyPr>
              <a:lstStyle/>
              <a:p>
                <a:pPr lvl="0" algn="ctr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100" kern="1200" dirty="0" smtClean="0"/>
                  <a:t>Sex</a:t>
                </a:r>
                <a:endParaRPr lang="en-US" sz="2100" kern="1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471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25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066800" y="310151"/>
            <a:ext cx="7010400" cy="4814881"/>
            <a:chOff x="1066800" y="816716"/>
            <a:chExt cx="7010400" cy="4814881"/>
          </a:xfrm>
        </p:grpSpPr>
        <p:grpSp>
          <p:nvGrpSpPr>
            <p:cNvPr id="5" name="Group 4"/>
            <p:cNvGrpSpPr/>
            <p:nvPr/>
          </p:nvGrpSpPr>
          <p:grpSpPr>
            <a:xfrm>
              <a:off x="1930927" y="816716"/>
              <a:ext cx="5282147" cy="3736869"/>
              <a:chOff x="1930934" y="1469091"/>
              <a:chExt cx="5282147" cy="3736869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4826498" y="2223561"/>
                <a:ext cx="2386583" cy="2386583"/>
                <a:chOff x="3200367" y="1981190"/>
                <a:chExt cx="2386583" cy="2386583"/>
              </a:xfrm>
            </p:grpSpPr>
            <p:sp>
              <p:nvSpPr>
                <p:cNvPr id="20" name="Oval 19"/>
                <p:cNvSpPr/>
                <p:nvPr/>
              </p:nvSpPr>
              <p:spPr>
                <a:xfrm>
                  <a:off x="3200367" y="1981190"/>
                  <a:ext cx="2386583" cy="2386583"/>
                </a:xfrm>
                <a:prstGeom prst="ellipse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1" name="Oval 4"/>
                <p:cNvSpPr/>
                <p:nvPr/>
              </p:nvSpPr>
              <p:spPr>
                <a:xfrm>
                  <a:off x="3549874" y="2330697"/>
                  <a:ext cx="1687569" cy="168756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4605" tIns="14605" rIns="14605" bIns="14605" numCol="1" spcCol="1270" anchor="ctr" anchorCtr="0">
                  <a:noAutofit/>
                </a:bodyPr>
                <a:lstStyle/>
                <a:p>
                  <a:pPr lvl="0" algn="ctr" defTabSz="10223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300" kern="1200" dirty="0" smtClean="0"/>
                    <a:t>Opportunities</a:t>
                  </a:r>
                  <a:endParaRPr lang="en-US" sz="2300" kern="1200" dirty="0"/>
                </a:p>
              </p:txBody>
            </p:sp>
          </p:grpSp>
          <p:sp>
            <p:nvSpPr>
              <p:cNvPr id="8" name="Left Arrow 7"/>
              <p:cNvSpPr/>
              <p:nvPr/>
            </p:nvSpPr>
            <p:spPr>
              <a:xfrm rot="10800000">
                <a:off x="2761765" y="3037871"/>
                <a:ext cx="1984584" cy="680176"/>
              </a:xfrm>
              <a:prstGeom prst="lef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9" name="Group 8"/>
              <p:cNvGrpSpPr/>
              <p:nvPr/>
            </p:nvGrpSpPr>
            <p:grpSpPr>
              <a:xfrm>
                <a:off x="1949876" y="2685151"/>
                <a:ext cx="1692188" cy="1250780"/>
                <a:chOff x="304787" y="3124204"/>
                <a:chExt cx="1692188" cy="1250780"/>
              </a:xfrm>
            </p:grpSpPr>
            <p:sp>
              <p:nvSpPr>
                <p:cNvPr id="18" name="Rounded Rectangle 17"/>
                <p:cNvSpPr/>
                <p:nvPr/>
              </p:nvSpPr>
              <p:spPr>
                <a:xfrm>
                  <a:off x="304787" y="3124204"/>
                  <a:ext cx="1692188" cy="1250780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9" name="Rounded Rectangle 7"/>
                <p:cNvSpPr/>
                <p:nvPr/>
              </p:nvSpPr>
              <p:spPr>
                <a:xfrm>
                  <a:off x="341421" y="3160838"/>
                  <a:ext cx="1618920" cy="117751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Employment sector</a:t>
                  </a:r>
                  <a:endParaRPr lang="en-US" sz="2100" kern="1200" dirty="0"/>
                </a:p>
              </p:txBody>
            </p:sp>
          </p:grpSp>
          <p:sp>
            <p:nvSpPr>
              <p:cNvPr id="10" name="Left Arrow 9"/>
              <p:cNvSpPr/>
              <p:nvPr/>
            </p:nvSpPr>
            <p:spPr>
              <a:xfrm rot="12409540">
                <a:off x="2796066" y="1867581"/>
                <a:ext cx="2165852" cy="680176"/>
              </a:xfrm>
              <a:prstGeom prst="lef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7500176"/>
                  <a:satOff val="-11253"/>
                  <a:lumOff val="-1830"/>
                  <a:alphaOff val="0"/>
                </a:schemeClr>
              </a:fillRef>
              <a:effectRef idx="0">
                <a:schemeClr val="accent3">
                  <a:hueOff val="7500176"/>
                  <a:satOff val="-11253"/>
                  <a:lumOff val="-183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11" name="Group 10"/>
              <p:cNvGrpSpPr/>
              <p:nvPr/>
            </p:nvGrpSpPr>
            <p:grpSpPr>
              <a:xfrm>
                <a:off x="1946929" y="1469091"/>
                <a:ext cx="1695135" cy="1081807"/>
                <a:chOff x="304797" y="685817"/>
                <a:chExt cx="1695135" cy="1081807"/>
              </a:xfrm>
            </p:grpSpPr>
            <p:sp>
              <p:nvSpPr>
                <p:cNvPr id="16" name="Rounded Rectangle 15"/>
                <p:cNvSpPr/>
                <p:nvPr/>
              </p:nvSpPr>
              <p:spPr>
                <a:xfrm>
                  <a:off x="304797" y="685817"/>
                  <a:ext cx="1695135" cy="1081807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7500176"/>
                    <a:satOff val="-11253"/>
                    <a:lumOff val="-1830"/>
                    <a:alphaOff val="0"/>
                  </a:schemeClr>
                </a:fillRef>
                <a:effectRef idx="0">
                  <a:schemeClr val="accent3">
                    <a:hueOff val="7500176"/>
                    <a:satOff val="-11253"/>
                    <a:lumOff val="-183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7" name="Rounded Rectangle 13"/>
                <p:cNvSpPr/>
                <p:nvPr/>
              </p:nvSpPr>
              <p:spPr>
                <a:xfrm>
                  <a:off x="336482" y="717502"/>
                  <a:ext cx="1631765" cy="1018437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Age</a:t>
                  </a:r>
                  <a:endParaRPr lang="en-US" sz="2100" kern="1200" dirty="0"/>
                </a:p>
              </p:txBody>
            </p:sp>
          </p:grpSp>
          <p:sp>
            <p:nvSpPr>
              <p:cNvPr id="12" name="Left Arrow 11"/>
              <p:cNvSpPr/>
              <p:nvPr/>
            </p:nvSpPr>
            <p:spPr>
              <a:xfrm rot="9670177">
                <a:off x="2449044" y="4090078"/>
                <a:ext cx="2418035" cy="680176"/>
              </a:xfrm>
              <a:prstGeom prst="lef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11250264"/>
                  <a:satOff val="-16880"/>
                  <a:lumOff val="-2745"/>
                  <a:alphaOff val="0"/>
                </a:schemeClr>
              </a:fillRef>
              <a:effectRef idx="0">
                <a:schemeClr val="accent3">
                  <a:hueOff val="11250264"/>
                  <a:satOff val="-16880"/>
                  <a:lumOff val="-2745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13" name="Group 12"/>
              <p:cNvGrpSpPr/>
              <p:nvPr/>
            </p:nvGrpSpPr>
            <p:grpSpPr>
              <a:xfrm>
                <a:off x="1930934" y="4014328"/>
                <a:ext cx="1727126" cy="1191632"/>
                <a:chOff x="304803" y="4495809"/>
                <a:chExt cx="1727126" cy="1191632"/>
              </a:xfrm>
            </p:grpSpPr>
            <p:sp>
              <p:nvSpPr>
                <p:cNvPr id="14" name="Rounded Rectangle 13"/>
                <p:cNvSpPr/>
                <p:nvPr/>
              </p:nvSpPr>
              <p:spPr>
                <a:xfrm>
                  <a:off x="304803" y="4495809"/>
                  <a:ext cx="1727126" cy="1191632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11250264"/>
                    <a:satOff val="-16880"/>
                    <a:lumOff val="-2745"/>
                    <a:alphaOff val="0"/>
                  </a:schemeClr>
                </a:fillRef>
                <a:effectRef idx="0">
                  <a:schemeClr val="accent3">
                    <a:hueOff val="11250264"/>
                    <a:satOff val="-16880"/>
                    <a:lumOff val="-2745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5" name="Rounded Rectangle 16"/>
                <p:cNvSpPr/>
                <p:nvPr/>
              </p:nvSpPr>
              <p:spPr>
                <a:xfrm>
                  <a:off x="339705" y="4530711"/>
                  <a:ext cx="1657322" cy="1121828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Sex</a:t>
                  </a:r>
                  <a:endParaRPr lang="en-US" sz="2100" kern="1200" dirty="0"/>
                </a:p>
              </p:txBody>
            </p:sp>
          </p:grpSp>
        </p:grpSp>
        <p:sp>
          <p:nvSpPr>
            <p:cNvPr id="6" name="TextBox 5"/>
            <p:cNvSpPr txBox="1"/>
            <p:nvPr/>
          </p:nvSpPr>
          <p:spPr>
            <a:xfrm>
              <a:off x="1066800" y="4800600"/>
              <a:ext cx="7010400" cy="83099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Women had fewer opportunities in each country examined except Canada, Germany, United States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76200" y="5486400"/>
            <a:ext cx="899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(The results reflect 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</a:rPr>
              <a:t>respondents only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and are not representative of all physicists in the nation.)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9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</a:t>
            </a:r>
            <a:r>
              <a:rPr lang="en-US" sz="3200" dirty="0" smtClean="0"/>
              <a:t>(7)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3475" y="12954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If you do research, do you have enough of the following to conduct or present your research? (Yes/No)</a:t>
            </a:r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014764"/>
              </p:ext>
            </p:extLst>
          </p:nvPr>
        </p:nvGraphicFramePr>
        <p:xfrm>
          <a:off x="914400" y="3048000"/>
          <a:ext cx="7543800" cy="2499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771900"/>
                <a:gridCol w="3771900"/>
              </a:tblGrid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Calibri" panose="020F0502020204030204" pitchFamily="34" charset="0"/>
                        <a:buChar char="–"/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Funding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Calibri" panose="020F0502020204030204" pitchFamily="34" charset="0"/>
                        <a:buChar char="–"/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Office space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Calibri" panose="020F0502020204030204" pitchFamily="34" charset="0"/>
                        <a:buChar char="–"/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Lab space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Calibri" panose="020F0502020204030204" pitchFamily="34" charset="0"/>
                        <a:buChar char="–"/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Equipment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Calibri" panose="020F0502020204030204" pitchFamily="34" charset="0"/>
                        <a:buChar char="–"/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Travel money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Calibri" panose="020F0502020204030204" pitchFamily="34" charset="0"/>
                        <a:buChar char="–"/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Clerical support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Calibri" panose="020F0502020204030204" pitchFamily="34" charset="0"/>
                        <a:buChar char="–"/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Employees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 or students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Calibri" panose="020F0502020204030204" pitchFamily="34" charset="0"/>
                        <a:buChar char="–"/>
                      </a:pP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19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Accumulation of Resources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Model accounted for experience</a:t>
            </a:r>
          </a:p>
          <a:p>
            <a:pPr lvl="1"/>
            <a:r>
              <a:rPr lang="en-US" dirty="0" smtClean="0"/>
              <a:t>More experienced respondents have, on average, more resources</a:t>
            </a:r>
          </a:p>
          <a:p>
            <a:endParaRPr lang="en-US" sz="2200" dirty="0" smtClean="0"/>
          </a:p>
          <a:p>
            <a:endParaRPr lang="en-US" sz="2200" dirty="0"/>
          </a:p>
          <a:p>
            <a:endParaRPr lang="en-US" sz="2200" dirty="0" smtClean="0"/>
          </a:p>
          <a:p>
            <a:endParaRPr lang="en-US" sz="2200" dirty="0"/>
          </a:p>
          <a:p>
            <a:endParaRPr lang="en-US" sz="2200" dirty="0" smtClean="0"/>
          </a:p>
          <a:p>
            <a:endParaRPr lang="en-US" sz="2200" dirty="0"/>
          </a:p>
          <a:p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</a:rPr>
              <a:t>The results reflect </a:t>
            </a:r>
            <a:r>
              <a:rPr lang="en-US" sz="2200" b="1" u="sng" dirty="0" smtClean="0">
                <a:solidFill>
                  <a:schemeClr val="bg1">
                    <a:lumMod val="65000"/>
                  </a:schemeClr>
                </a:solidFill>
              </a:rPr>
              <a:t>respondents only</a:t>
            </a:r>
            <a:r>
              <a:rPr lang="en-US" sz="22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</a:rPr>
              <a:t>and are not representative of all physicists in the nation.</a:t>
            </a:r>
            <a:endParaRPr lang="en-US" sz="2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12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Accumulation of Resources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Model accounted for experience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More experienced respondents have, on average, more resources</a:t>
            </a:r>
          </a:p>
          <a:p>
            <a:r>
              <a:rPr lang="en-US" dirty="0" smtClean="0"/>
              <a:t>Model accounted for employment sector</a:t>
            </a:r>
          </a:p>
          <a:p>
            <a:pPr lvl="1"/>
            <a:r>
              <a:rPr lang="en-US" dirty="0" smtClean="0"/>
              <a:t>Opportunities vary for different types of jobs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</a:rPr>
              <a:t>The results reflect </a:t>
            </a:r>
            <a:r>
              <a:rPr lang="en-US" sz="2200" b="1" u="sng" dirty="0" smtClean="0">
                <a:solidFill>
                  <a:schemeClr val="bg1">
                    <a:lumMod val="65000"/>
                  </a:schemeClr>
                </a:solidFill>
              </a:rPr>
              <a:t>respondents only</a:t>
            </a:r>
            <a:r>
              <a:rPr lang="en-US" sz="22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</a:rPr>
              <a:t>and are not representative of all physicists in the nation.</a:t>
            </a:r>
            <a:endParaRPr lang="en-US" sz="2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85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Accumulation of Resources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Model accounted for experience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More experienced respondents have, on average, more resources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Model accounted for employment sector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Opportunities vary across sectors</a:t>
            </a:r>
          </a:p>
          <a:p>
            <a:r>
              <a:rPr lang="en-US" dirty="0" smtClean="0"/>
              <a:t>Model accounted for sex of respondent</a:t>
            </a:r>
          </a:p>
          <a:p>
            <a:endParaRPr lang="en-US" sz="2200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</a:rPr>
              <a:t>The results reflect </a:t>
            </a:r>
            <a:r>
              <a:rPr lang="en-US" sz="2200" b="1" u="sng" dirty="0" smtClean="0">
                <a:solidFill>
                  <a:schemeClr val="bg1">
                    <a:lumMod val="65000"/>
                  </a:schemeClr>
                </a:solidFill>
              </a:rPr>
              <a:t>respondents only</a:t>
            </a:r>
            <a:r>
              <a:rPr lang="en-US" sz="22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</a:rPr>
              <a:t>and are not representative of all physicists in the nation.</a:t>
            </a:r>
            <a:endParaRPr lang="en-US" sz="2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91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930927" y="1469091"/>
            <a:ext cx="5282147" cy="3736869"/>
            <a:chOff x="1930934" y="1469091"/>
            <a:chExt cx="5282147" cy="3736869"/>
          </a:xfrm>
        </p:grpSpPr>
        <p:grpSp>
          <p:nvGrpSpPr>
            <p:cNvPr id="5" name="Group 4"/>
            <p:cNvGrpSpPr/>
            <p:nvPr/>
          </p:nvGrpSpPr>
          <p:grpSpPr>
            <a:xfrm>
              <a:off x="4826498" y="2223561"/>
              <a:ext cx="2386583" cy="2386583"/>
              <a:chOff x="3200367" y="1981190"/>
              <a:chExt cx="2386583" cy="2386583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3200367" y="1981190"/>
                <a:ext cx="2386583" cy="2386583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9" name="Oval 4"/>
              <p:cNvSpPr/>
              <p:nvPr/>
            </p:nvSpPr>
            <p:spPr>
              <a:xfrm>
                <a:off x="3549874" y="2330697"/>
                <a:ext cx="1687569" cy="168756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4605" tIns="14605" rIns="14605" bIns="14605" numCol="1" spcCol="1270" anchor="ctr" anchorCtr="0">
                <a:noAutofit/>
              </a:bodyPr>
              <a:lstStyle/>
              <a:p>
                <a:pPr lvl="0"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300" kern="1200" dirty="0" smtClean="0"/>
                  <a:t>Resources</a:t>
                </a:r>
                <a:endParaRPr lang="en-US" sz="2300" kern="1200" dirty="0"/>
              </a:p>
            </p:txBody>
          </p:sp>
        </p:grpSp>
        <p:sp>
          <p:nvSpPr>
            <p:cNvPr id="6" name="Left Arrow 5"/>
            <p:cNvSpPr/>
            <p:nvPr/>
          </p:nvSpPr>
          <p:spPr>
            <a:xfrm rot="10800000">
              <a:off x="2761765" y="3037871"/>
              <a:ext cx="1984584" cy="680176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7" name="Group 6"/>
            <p:cNvGrpSpPr/>
            <p:nvPr/>
          </p:nvGrpSpPr>
          <p:grpSpPr>
            <a:xfrm>
              <a:off x="1949876" y="2685151"/>
              <a:ext cx="1692188" cy="1250780"/>
              <a:chOff x="304787" y="3124204"/>
              <a:chExt cx="1692188" cy="1250780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304787" y="3124204"/>
                <a:ext cx="1692188" cy="1250780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Rounded Rectangle 7"/>
              <p:cNvSpPr/>
              <p:nvPr/>
            </p:nvSpPr>
            <p:spPr>
              <a:xfrm>
                <a:off x="341421" y="3160838"/>
                <a:ext cx="1618920" cy="117751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0005" tIns="40005" rIns="40005" bIns="40005" numCol="1" spcCol="1270" anchor="ctr" anchorCtr="0">
                <a:noAutofit/>
              </a:bodyPr>
              <a:lstStyle/>
              <a:p>
                <a:pPr lvl="0" algn="ctr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100" kern="1200" dirty="0" smtClean="0"/>
                  <a:t>Employment sector</a:t>
                </a:r>
                <a:endParaRPr lang="en-US" sz="2100" kern="1200" dirty="0"/>
              </a:p>
            </p:txBody>
          </p:sp>
        </p:grpSp>
        <p:sp>
          <p:nvSpPr>
            <p:cNvPr id="8" name="Left Arrow 7"/>
            <p:cNvSpPr/>
            <p:nvPr/>
          </p:nvSpPr>
          <p:spPr>
            <a:xfrm rot="12409540">
              <a:off x="2796066" y="1867581"/>
              <a:ext cx="2165852" cy="680176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7500176"/>
                <a:satOff val="-11253"/>
                <a:lumOff val="-1830"/>
                <a:alphaOff val="0"/>
              </a:schemeClr>
            </a:fillRef>
            <a:effectRef idx="0">
              <a:schemeClr val="accent3">
                <a:hueOff val="7500176"/>
                <a:satOff val="-11253"/>
                <a:lumOff val="-183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9" name="Group 8"/>
            <p:cNvGrpSpPr/>
            <p:nvPr/>
          </p:nvGrpSpPr>
          <p:grpSpPr>
            <a:xfrm>
              <a:off x="1946929" y="1469091"/>
              <a:ext cx="1695135" cy="1081807"/>
              <a:chOff x="304797" y="685817"/>
              <a:chExt cx="1695135" cy="1081807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304797" y="685817"/>
                <a:ext cx="1695135" cy="108180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7500176"/>
                  <a:satOff val="-11253"/>
                  <a:lumOff val="-1830"/>
                  <a:alphaOff val="0"/>
                </a:schemeClr>
              </a:fillRef>
              <a:effectRef idx="0">
                <a:schemeClr val="accent3">
                  <a:hueOff val="7500176"/>
                  <a:satOff val="-11253"/>
                  <a:lumOff val="-183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Rounded Rectangle 13"/>
              <p:cNvSpPr/>
              <p:nvPr/>
            </p:nvSpPr>
            <p:spPr>
              <a:xfrm>
                <a:off x="336482" y="717502"/>
                <a:ext cx="1631765" cy="10184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0005" tIns="40005" rIns="40005" bIns="40005" numCol="1" spcCol="1270" anchor="ctr" anchorCtr="0">
                <a:noAutofit/>
              </a:bodyPr>
              <a:lstStyle/>
              <a:p>
                <a:pPr lvl="0" algn="ctr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100" kern="1200" dirty="0" smtClean="0"/>
                  <a:t>Age</a:t>
                </a:r>
                <a:endParaRPr lang="en-US" sz="2100" kern="1200" dirty="0"/>
              </a:p>
            </p:txBody>
          </p:sp>
        </p:grpSp>
        <p:sp>
          <p:nvSpPr>
            <p:cNvPr id="10" name="Left Arrow 9"/>
            <p:cNvSpPr/>
            <p:nvPr/>
          </p:nvSpPr>
          <p:spPr>
            <a:xfrm rot="9670177">
              <a:off x="2449044" y="4090078"/>
              <a:ext cx="2418035" cy="680176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0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1" name="Group 10"/>
            <p:cNvGrpSpPr/>
            <p:nvPr/>
          </p:nvGrpSpPr>
          <p:grpSpPr>
            <a:xfrm>
              <a:off x="1930934" y="4014328"/>
              <a:ext cx="1727126" cy="1191632"/>
              <a:chOff x="304803" y="4495809"/>
              <a:chExt cx="1727126" cy="1191632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304803" y="4495809"/>
                <a:ext cx="1727126" cy="1191632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11250264"/>
                  <a:satOff val="-16880"/>
                  <a:lumOff val="-2745"/>
                  <a:alphaOff val="0"/>
                </a:schemeClr>
              </a:fillRef>
              <a:effectRef idx="0">
                <a:schemeClr val="accent3">
                  <a:hueOff val="11250264"/>
                  <a:satOff val="-16880"/>
                  <a:lumOff val="-2745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Rounded Rectangle 16"/>
              <p:cNvSpPr/>
              <p:nvPr/>
            </p:nvSpPr>
            <p:spPr>
              <a:xfrm>
                <a:off x="339705" y="4530711"/>
                <a:ext cx="1657322" cy="11218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0005" tIns="40005" rIns="40005" bIns="40005" numCol="1" spcCol="1270" anchor="ctr" anchorCtr="0">
                <a:noAutofit/>
              </a:bodyPr>
              <a:lstStyle/>
              <a:p>
                <a:pPr lvl="0" algn="ctr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100" kern="1200" dirty="0" smtClean="0"/>
                  <a:t>Sex</a:t>
                </a:r>
                <a:endParaRPr lang="en-US" sz="2100" kern="1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170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31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47700" y="350456"/>
            <a:ext cx="7848600" cy="4753325"/>
            <a:chOff x="647700" y="816716"/>
            <a:chExt cx="7848600" cy="4753325"/>
          </a:xfrm>
        </p:grpSpPr>
        <p:grpSp>
          <p:nvGrpSpPr>
            <p:cNvPr id="5" name="Group 4"/>
            <p:cNvGrpSpPr/>
            <p:nvPr/>
          </p:nvGrpSpPr>
          <p:grpSpPr>
            <a:xfrm>
              <a:off x="1930927" y="816716"/>
              <a:ext cx="5282147" cy="3736869"/>
              <a:chOff x="1930934" y="1469091"/>
              <a:chExt cx="5282147" cy="3736869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4826498" y="2223561"/>
                <a:ext cx="2386583" cy="2386583"/>
                <a:chOff x="3200367" y="1981190"/>
                <a:chExt cx="2386583" cy="2386583"/>
              </a:xfrm>
            </p:grpSpPr>
            <p:sp>
              <p:nvSpPr>
                <p:cNvPr id="20" name="Oval 19"/>
                <p:cNvSpPr/>
                <p:nvPr/>
              </p:nvSpPr>
              <p:spPr>
                <a:xfrm>
                  <a:off x="3200367" y="1981190"/>
                  <a:ext cx="2386583" cy="2386583"/>
                </a:xfrm>
                <a:prstGeom prst="ellipse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1" name="Oval 4"/>
                <p:cNvSpPr/>
                <p:nvPr/>
              </p:nvSpPr>
              <p:spPr>
                <a:xfrm>
                  <a:off x="3549874" y="2330697"/>
                  <a:ext cx="1687569" cy="168756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4605" tIns="14605" rIns="14605" bIns="14605" numCol="1" spcCol="1270" anchor="ctr" anchorCtr="0">
                  <a:noAutofit/>
                </a:bodyPr>
                <a:lstStyle/>
                <a:p>
                  <a:pPr lvl="0" algn="ctr" defTabSz="10223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300" kern="1200" dirty="0" smtClean="0"/>
                    <a:t>Resources</a:t>
                  </a:r>
                  <a:endParaRPr lang="en-US" sz="2300" kern="1200" dirty="0"/>
                </a:p>
              </p:txBody>
            </p:sp>
          </p:grpSp>
          <p:sp>
            <p:nvSpPr>
              <p:cNvPr id="8" name="Left Arrow 7"/>
              <p:cNvSpPr/>
              <p:nvPr/>
            </p:nvSpPr>
            <p:spPr>
              <a:xfrm rot="10800000">
                <a:off x="2761765" y="3037871"/>
                <a:ext cx="1984584" cy="680176"/>
              </a:xfrm>
              <a:prstGeom prst="lef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9" name="Group 8"/>
              <p:cNvGrpSpPr/>
              <p:nvPr/>
            </p:nvGrpSpPr>
            <p:grpSpPr>
              <a:xfrm>
                <a:off x="1949876" y="2685151"/>
                <a:ext cx="1692188" cy="1250780"/>
                <a:chOff x="304787" y="3124204"/>
                <a:chExt cx="1692188" cy="1250780"/>
              </a:xfrm>
            </p:grpSpPr>
            <p:sp>
              <p:nvSpPr>
                <p:cNvPr id="18" name="Rounded Rectangle 17"/>
                <p:cNvSpPr/>
                <p:nvPr/>
              </p:nvSpPr>
              <p:spPr>
                <a:xfrm>
                  <a:off x="304787" y="3124204"/>
                  <a:ext cx="1692188" cy="1250780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9" name="Rounded Rectangle 7"/>
                <p:cNvSpPr/>
                <p:nvPr/>
              </p:nvSpPr>
              <p:spPr>
                <a:xfrm>
                  <a:off x="341421" y="3160838"/>
                  <a:ext cx="1618920" cy="117751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Employment sector</a:t>
                  </a:r>
                  <a:endParaRPr lang="en-US" sz="2100" kern="1200" dirty="0"/>
                </a:p>
              </p:txBody>
            </p:sp>
          </p:grpSp>
          <p:sp>
            <p:nvSpPr>
              <p:cNvPr id="10" name="Left Arrow 9"/>
              <p:cNvSpPr/>
              <p:nvPr/>
            </p:nvSpPr>
            <p:spPr>
              <a:xfrm rot="12409540">
                <a:off x="2796066" y="1867581"/>
                <a:ext cx="2165852" cy="680176"/>
              </a:xfrm>
              <a:prstGeom prst="lef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7500176"/>
                  <a:satOff val="-11253"/>
                  <a:lumOff val="-1830"/>
                  <a:alphaOff val="0"/>
                </a:schemeClr>
              </a:fillRef>
              <a:effectRef idx="0">
                <a:schemeClr val="accent3">
                  <a:hueOff val="7500176"/>
                  <a:satOff val="-11253"/>
                  <a:lumOff val="-183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11" name="Group 10"/>
              <p:cNvGrpSpPr/>
              <p:nvPr/>
            </p:nvGrpSpPr>
            <p:grpSpPr>
              <a:xfrm>
                <a:off x="1946929" y="1469091"/>
                <a:ext cx="1695135" cy="1081807"/>
                <a:chOff x="304797" y="685817"/>
                <a:chExt cx="1695135" cy="1081807"/>
              </a:xfrm>
            </p:grpSpPr>
            <p:sp>
              <p:nvSpPr>
                <p:cNvPr id="16" name="Rounded Rectangle 15"/>
                <p:cNvSpPr/>
                <p:nvPr/>
              </p:nvSpPr>
              <p:spPr>
                <a:xfrm>
                  <a:off x="304797" y="685817"/>
                  <a:ext cx="1695135" cy="1081807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7500176"/>
                    <a:satOff val="-11253"/>
                    <a:lumOff val="-1830"/>
                    <a:alphaOff val="0"/>
                  </a:schemeClr>
                </a:fillRef>
                <a:effectRef idx="0">
                  <a:schemeClr val="accent3">
                    <a:hueOff val="7500176"/>
                    <a:satOff val="-11253"/>
                    <a:lumOff val="-183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7" name="Rounded Rectangle 13"/>
                <p:cNvSpPr/>
                <p:nvPr/>
              </p:nvSpPr>
              <p:spPr>
                <a:xfrm>
                  <a:off x="336482" y="717502"/>
                  <a:ext cx="1631765" cy="1018437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Age</a:t>
                  </a:r>
                  <a:endParaRPr lang="en-US" sz="2100" kern="1200" dirty="0"/>
                </a:p>
              </p:txBody>
            </p:sp>
          </p:grpSp>
          <p:sp>
            <p:nvSpPr>
              <p:cNvPr id="12" name="Left Arrow 11"/>
              <p:cNvSpPr/>
              <p:nvPr/>
            </p:nvSpPr>
            <p:spPr>
              <a:xfrm rot="9670177">
                <a:off x="2449044" y="4090078"/>
                <a:ext cx="2418035" cy="680176"/>
              </a:xfrm>
              <a:prstGeom prst="lef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11250264"/>
                  <a:satOff val="-16880"/>
                  <a:lumOff val="-2745"/>
                  <a:alphaOff val="0"/>
                </a:schemeClr>
              </a:fillRef>
              <a:effectRef idx="0">
                <a:schemeClr val="accent3">
                  <a:hueOff val="11250264"/>
                  <a:satOff val="-16880"/>
                  <a:lumOff val="-2745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13" name="Group 12"/>
              <p:cNvGrpSpPr/>
              <p:nvPr/>
            </p:nvGrpSpPr>
            <p:grpSpPr>
              <a:xfrm>
                <a:off x="1930934" y="4014328"/>
                <a:ext cx="1727126" cy="1191632"/>
                <a:chOff x="304803" y="4495809"/>
                <a:chExt cx="1727126" cy="1191632"/>
              </a:xfrm>
            </p:grpSpPr>
            <p:sp>
              <p:nvSpPr>
                <p:cNvPr id="14" name="Rounded Rectangle 13"/>
                <p:cNvSpPr/>
                <p:nvPr/>
              </p:nvSpPr>
              <p:spPr>
                <a:xfrm>
                  <a:off x="304803" y="4495809"/>
                  <a:ext cx="1727126" cy="1191632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11250264"/>
                    <a:satOff val="-16880"/>
                    <a:lumOff val="-2745"/>
                    <a:alphaOff val="0"/>
                  </a:schemeClr>
                </a:fillRef>
                <a:effectRef idx="0">
                  <a:schemeClr val="accent3">
                    <a:hueOff val="11250264"/>
                    <a:satOff val="-16880"/>
                    <a:lumOff val="-2745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5" name="Rounded Rectangle 16"/>
                <p:cNvSpPr/>
                <p:nvPr/>
              </p:nvSpPr>
              <p:spPr>
                <a:xfrm>
                  <a:off x="339705" y="4530711"/>
                  <a:ext cx="1657322" cy="1121828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Sex</a:t>
                  </a:r>
                  <a:endParaRPr lang="en-US" sz="2100" kern="1200" dirty="0"/>
                </a:p>
              </p:txBody>
            </p:sp>
          </p:grpSp>
        </p:grpSp>
        <p:sp>
          <p:nvSpPr>
            <p:cNvPr id="6" name="TextBox 5"/>
            <p:cNvSpPr txBox="1"/>
            <p:nvPr/>
          </p:nvSpPr>
          <p:spPr>
            <a:xfrm>
              <a:off x="647700" y="4800600"/>
              <a:ext cx="7848600" cy="76944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solidFill>
                    <a:schemeClr val="bg1"/>
                  </a:solidFill>
                </a:rPr>
                <a:t>Women had fewer resources in each country examined           except Australia, Japan, United Kingdom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76200" y="5486400"/>
            <a:ext cx="899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(The results reflect 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</a:rPr>
              <a:t>respondents only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and are not representative of all physicists in the nation.)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17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solidFill>
                  <a:prstClr val="black"/>
                </a:solidFill>
                <a:ea typeface="+mn-ea"/>
                <a:cs typeface="+mn-cs"/>
              </a:rPr>
              <a:t>Sex Differences for Accumulated</a:t>
            </a:r>
            <a:br>
              <a:rPr lang="en-US" sz="36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en-US" sz="3600" dirty="0">
                <a:solidFill>
                  <a:prstClr val="black"/>
                </a:solidFill>
                <a:ea typeface="+mn-ea"/>
                <a:cs typeface="+mn-cs"/>
              </a:rPr>
              <a:t>Opportunities &amp; Resources</a:t>
            </a:r>
            <a:r>
              <a:rPr lang="en-US" sz="18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US" sz="18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(The results reflect </a:t>
            </a:r>
            <a:r>
              <a:rPr lang="en-US" sz="1800" u="sng" dirty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respondents only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 and </a:t>
            </a: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are not representative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of all physicists in the nation.)</a:t>
            </a:r>
            <a:r>
              <a:rPr lang="en-US" sz="18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US" sz="1800" dirty="0">
                <a:solidFill>
                  <a:prstClr val="black"/>
                </a:solidFill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905000"/>
            <a:ext cx="8229600" cy="4191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Argentina</a:t>
            </a:r>
          </a:p>
          <a:p>
            <a:r>
              <a:rPr lang="en-US" dirty="0" smtClean="0"/>
              <a:t>Brazil</a:t>
            </a:r>
          </a:p>
          <a:p>
            <a:r>
              <a:rPr lang="en-US" dirty="0" smtClean="0"/>
              <a:t>China-Beijing</a:t>
            </a:r>
          </a:p>
          <a:p>
            <a:r>
              <a:rPr lang="en-US" dirty="0" smtClean="0"/>
              <a:t>France</a:t>
            </a:r>
          </a:p>
          <a:p>
            <a:r>
              <a:rPr lang="en-US" dirty="0" smtClean="0"/>
              <a:t>Italy</a:t>
            </a:r>
          </a:p>
          <a:p>
            <a:r>
              <a:rPr lang="en-US" dirty="0" smtClean="0"/>
              <a:t>Spain</a:t>
            </a:r>
          </a:p>
        </p:txBody>
      </p:sp>
    </p:spTree>
    <p:extLst>
      <p:ext uri="{BB962C8B-B14F-4D97-AF65-F5344CB8AC3E}">
        <p14:creationId xmlns:p14="http://schemas.microsoft.com/office/powerpoint/2010/main" val="236320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solidFill>
                  <a:prstClr val="black"/>
                </a:solidFill>
                <a:ea typeface="+mn-ea"/>
                <a:cs typeface="+mn-cs"/>
              </a:rPr>
              <a:t>Sex Differences for Accumulated</a:t>
            </a:r>
            <a:br>
              <a:rPr lang="en-US" sz="36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en-US" sz="3600" dirty="0">
                <a:solidFill>
                  <a:prstClr val="black"/>
                </a:solidFill>
                <a:ea typeface="+mn-ea"/>
                <a:cs typeface="+mn-cs"/>
              </a:rPr>
              <a:t>Opportunities </a:t>
            </a:r>
            <a:r>
              <a:rPr lang="en-US" sz="3600" dirty="0" smtClean="0">
                <a:solidFill>
                  <a:prstClr val="black"/>
                </a:solidFill>
                <a:ea typeface="+mn-ea"/>
                <a:cs typeface="+mn-cs"/>
              </a:rPr>
              <a:t>Only</a:t>
            </a:r>
            <a:r>
              <a:rPr lang="en-US" sz="18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US" sz="18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(The results reflect </a:t>
            </a:r>
            <a:r>
              <a:rPr lang="en-US" sz="1800" u="sng" dirty="0">
                <a:solidFill>
                  <a:schemeClr val="bg1">
                    <a:lumMod val="65000"/>
                  </a:schemeClr>
                </a:solidFill>
              </a:rPr>
              <a:t>respondents only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 and are not representative of all physicists in the nation.)</a:t>
            </a:r>
            <a:r>
              <a:rPr lang="en-US" sz="18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US" sz="1800" dirty="0">
                <a:solidFill>
                  <a:prstClr val="black"/>
                </a:solidFill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905000"/>
            <a:ext cx="8229600" cy="20955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Australia</a:t>
            </a:r>
          </a:p>
          <a:p>
            <a:r>
              <a:rPr lang="en-US" dirty="0" smtClean="0"/>
              <a:t>Japan</a:t>
            </a:r>
          </a:p>
          <a:p>
            <a:r>
              <a:rPr lang="en-US" dirty="0" smtClean="0"/>
              <a:t>United Kingdom</a:t>
            </a:r>
          </a:p>
        </p:txBody>
      </p:sp>
    </p:spTree>
    <p:extLst>
      <p:ext uri="{BB962C8B-B14F-4D97-AF65-F5344CB8AC3E}">
        <p14:creationId xmlns:p14="http://schemas.microsoft.com/office/powerpoint/2010/main" val="155948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3600" dirty="0">
                <a:solidFill>
                  <a:prstClr val="black"/>
                </a:solidFill>
                <a:ea typeface="+mn-ea"/>
                <a:cs typeface="+mn-cs"/>
              </a:rPr>
              <a:t>Sex Differences for Accumulated</a:t>
            </a:r>
            <a:br>
              <a:rPr lang="en-US" sz="36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en-US" sz="3600" dirty="0" smtClean="0">
                <a:solidFill>
                  <a:prstClr val="black"/>
                </a:solidFill>
                <a:ea typeface="+mn-ea"/>
                <a:cs typeface="+mn-cs"/>
              </a:rPr>
              <a:t>Resources Only</a:t>
            </a:r>
            <a:r>
              <a:rPr lang="en-US" sz="18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US" sz="18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(The results reflect </a:t>
            </a:r>
            <a:r>
              <a:rPr lang="en-US" sz="1800" u="sng" dirty="0">
                <a:solidFill>
                  <a:schemeClr val="bg1">
                    <a:lumMod val="65000"/>
                  </a:schemeClr>
                </a:solidFill>
              </a:rPr>
              <a:t>respondents only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 and are not representative of all physicists in the nation.)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905000"/>
            <a:ext cx="8229600" cy="20955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Canada</a:t>
            </a:r>
          </a:p>
          <a:p>
            <a:r>
              <a:rPr lang="en-US" dirty="0" smtClean="0"/>
              <a:t>Germany</a:t>
            </a:r>
          </a:p>
          <a:p>
            <a:r>
              <a:rPr lang="en-US" dirty="0" smtClean="0"/>
              <a:t>United States</a:t>
            </a:r>
          </a:p>
        </p:txBody>
      </p:sp>
    </p:spTree>
    <p:extLst>
      <p:ext uri="{BB962C8B-B14F-4D97-AF65-F5344CB8AC3E}">
        <p14:creationId xmlns:p14="http://schemas.microsoft.com/office/powerpoint/2010/main" val="327599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look at Opportunities and Resources?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4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Progress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6784" y="1371600"/>
            <a:ext cx="8229600" cy="4800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Compared to colleagues who completed their final degree at the same time as you, how quickly have you progressed in your career?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More quickly, about the same, more slowly</a:t>
            </a:r>
          </a:p>
          <a:p>
            <a:endParaRPr lang="en-US" sz="2200" dirty="0" smtClean="0"/>
          </a:p>
          <a:p>
            <a:endParaRPr lang="en-US" sz="2200" dirty="0"/>
          </a:p>
          <a:p>
            <a:endParaRPr lang="en-US" sz="2200" dirty="0" smtClean="0"/>
          </a:p>
          <a:p>
            <a:endParaRPr lang="en-US" sz="2200" dirty="0"/>
          </a:p>
          <a:p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</a:rPr>
              <a:t>The results reflect </a:t>
            </a:r>
            <a:r>
              <a:rPr lang="en-US" sz="2200" b="1" u="sng" dirty="0" smtClean="0">
                <a:solidFill>
                  <a:schemeClr val="bg1">
                    <a:lumMod val="50000"/>
                  </a:schemeClr>
                </a:solidFill>
              </a:rPr>
              <a:t>respondents only</a:t>
            </a:r>
            <a:r>
              <a:rPr lang="en-US" sz="22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</a:rPr>
              <a:t>and are not representative of all physicists in the nation.</a:t>
            </a:r>
            <a:endParaRPr lang="en-US" sz="2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20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Progress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6784" y="1371600"/>
            <a:ext cx="8229600" cy="48006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Compared to colleagues who completed their final degree at the same time as you, how quickly have you progressed in your career?</a:t>
            </a:r>
          </a:p>
          <a:p>
            <a:pPr lvl="1">
              <a:spcAft>
                <a:spcPts val="1200"/>
              </a:spcAft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More quickly, about the same, more slowly</a:t>
            </a:r>
          </a:p>
          <a:p>
            <a:r>
              <a:rPr lang="en-US" dirty="0" smtClean="0"/>
              <a:t>Model accounted for experience</a:t>
            </a:r>
          </a:p>
          <a:p>
            <a:r>
              <a:rPr lang="en-US" dirty="0" smtClean="0"/>
              <a:t>Model accounted for employment sector</a:t>
            </a:r>
          </a:p>
          <a:p>
            <a:r>
              <a:rPr lang="en-US" dirty="0" smtClean="0"/>
              <a:t>Model accounted for sex of respondent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Model accounted for children</a:t>
            </a:r>
          </a:p>
          <a:p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</a:rPr>
              <a:t>The results reflect </a:t>
            </a:r>
            <a:r>
              <a:rPr lang="en-US" sz="2200" b="1" u="sng" dirty="0" smtClean="0">
                <a:solidFill>
                  <a:schemeClr val="bg1">
                    <a:lumMod val="50000"/>
                  </a:schemeClr>
                </a:solidFill>
              </a:rPr>
              <a:t>respondents only</a:t>
            </a:r>
            <a:r>
              <a:rPr lang="en-US" sz="22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</a:rPr>
              <a:t>and are not representative of all physicists in the nation.</a:t>
            </a:r>
            <a:endParaRPr lang="en-US" sz="2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2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38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67443" y="685800"/>
            <a:ext cx="8409115" cy="4752488"/>
            <a:chOff x="367443" y="685800"/>
            <a:chExt cx="8409115" cy="4752488"/>
          </a:xfrm>
        </p:grpSpPr>
        <p:grpSp>
          <p:nvGrpSpPr>
            <p:cNvPr id="5" name="Group 4"/>
            <p:cNvGrpSpPr/>
            <p:nvPr/>
          </p:nvGrpSpPr>
          <p:grpSpPr>
            <a:xfrm>
              <a:off x="3277061" y="2012627"/>
              <a:ext cx="2386583" cy="2386583"/>
              <a:chOff x="3200367" y="1981190"/>
              <a:chExt cx="2386583" cy="2386583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3200367" y="1981190"/>
                <a:ext cx="2386583" cy="2386583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" name="Oval 4"/>
              <p:cNvSpPr/>
              <p:nvPr/>
            </p:nvSpPr>
            <p:spPr>
              <a:xfrm>
                <a:off x="3549874" y="2330697"/>
                <a:ext cx="1687569" cy="168756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4605" tIns="14605" rIns="14605" bIns="14605" numCol="1" spcCol="1270" anchor="ctr" anchorCtr="0">
                <a:noAutofit/>
              </a:bodyPr>
              <a:lstStyle/>
              <a:p>
                <a:pPr lvl="0"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300" kern="1200" dirty="0" smtClean="0"/>
                  <a:t>Opportunities and Resources</a:t>
                </a:r>
                <a:endParaRPr lang="en-US" sz="2300" kern="1200" dirty="0"/>
              </a:p>
            </p:txBody>
          </p:sp>
        </p:grpSp>
        <p:sp>
          <p:nvSpPr>
            <p:cNvPr id="6" name="Left Arrow 5"/>
            <p:cNvSpPr/>
            <p:nvPr/>
          </p:nvSpPr>
          <p:spPr>
            <a:xfrm rot="10800000">
              <a:off x="1219948" y="3176444"/>
              <a:ext cx="1984584" cy="680176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7" name="Group 6"/>
            <p:cNvGrpSpPr/>
            <p:nvPr/>
          </p:nvGrpSpPr>
          <p:grpSpPr>
            <a:xfrm>
              <a:off x="408059" y="2823724"/>
              <a:ext cx="1692188" cy="1250780"/>
              <a:chOff x="304787" y="3124204"/>
              <a:chExt cx="1692188" cy="1250780"/>
            </a:xfrm>
          </p:grpSpPr>
          <p:sp>
            <p:nvSpPr>
              <p:cNvPr id="25" name="Rounded Rectangle 24"/>
              <p:cNvSpPr/>
              <p:nvPr/>
            </p:nvSpPr>
            <p:spPr>
              <a:xfrm>
                <a:off x="304787" y="3124204"/>
                <a:ext cx="1692188" cy="1250780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6" name="Rounded Rectangle 7"/>
              <p:cNvSpPr/>
              <p:nvPr/>
            </p:nvSpPr>
            <p:spPr>
              <a:xfrm>
                <a:off x="341421" y="3160838"/>
                <a:ext cx="1618920" cy="117751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0005" tIns="40005" rIns="40005" bIns="40005" numCol="1" spcCol="1270" anchor="ctr" anchorCtr="0">
                <a:noAutofit/>
              </a:bodyPr>
              <a:lstStyle/>
              <a:p>
                <a:pPr lvl="0" algn="ctr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100" kern="1200" dirty="0" smtClean="0"/>
                  <a:t>Employment sector</a:t>
                </a:r>
                <a:endParaRPr lang="en-US" sz="2100" kern="1200" dirty="0"/>
              </a:p>
            </p:txBody>
          </p:sp>
        </p:grpSp>
        <p:sp>
          <p:nvSpPr>
            <p:cNvPr id="8" name="Left Arrow 7"/>
            <p:cNvSpPr/>
            <p:nvPr/>
          </p:nvSpPr>
          <p:spPr>
            <a:xfrm rot="12409540">
              <a:off x="1254249" y="2006154"/>
              <a:ext cx="2165852" cy="680176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7500176"/>
                <a:satOff val="-11253"/>
                <a:lumOff val="-1830"/>
                <a:alphaOff val="0"/>
              </a:schemeClr>
            </a:fillRef>
            <a:effectRef idx="0">
              <a:schemeClr val="accent3">
                <a:hueOff val="7500176"/>
                <a:satOff val="-11253"/>
                <a:lumOff val="-183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9" name="Group 8"/>
            <p:cNvGrpSpPr/>
            <p:nvPr/>
          </p:nvGrpSpPr>
          <p:grpSpPr>
            <a:xfrm>
              <a:off x="405112" y="1607664"/>
              <a:ext cx="1695135" cy="1081807"/>
              <a:chOff x="304797" y="685817"/>
              <a:chExt cx="1695135" cy="1081807"/>
            </a:xfrm>
          </p:grpSpPr>
          <p:sp>
            <p:nvSpPr>
              <p:cNvPr id="23" name="Rounded Rectangle 22"/>
              <p:cNvSpPr/>
              <p:nvPr/>
            </p:nvSpPr>
            <p:spPr>
              <a:xfrm>
                <a:off x="304797" y="685817"/>
                <a:ext cx="1695135" cy="108180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7500176"/>
                  <a:satOff val="-11253"/>
                  <a:lumOff val="-1830"/>
                  <a:alphaOff val="0"/>
                </a:schemeClr>
              </a:fillRef>
              <a:effectRef idx="0">
                <a:schemeClr val="accent3">
                  <a:hueOff val="7500176"/>
                  <a:satOff val="-11253"/>
                  <a:lumOff val="-183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Rounded Rectangle 13"/>
              <p:cNvSpPr/>
              <p:nvPr/>
            </p:nvSpPr>
            <p:spPr>
              <a:xfrm>
                <a:off x="336482" y="717502"/>
                <a:ext cx="1631765" cy="10184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0005" tIns="40005" rIns="40005" bIns="40005" numCol="1" spcCol="1270" anchor="ctr" anchorCtr="0">
                <a:noAutofit/>
              </a:bodyPr>
              <a:lstStyle/>
              <a:p>
                <a:pPr lvl="0" algn="ctr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100" kern="1200" dirty="0" smtClean="0"/>
                  <a:t>Age</a:t>
                </a:r>
                <a:endParaRPr lang="en-US" sz="2100" kern="1200" dirty="0"/>
              </a:p>
            </p:txBody>
          </p:sp>
        </p:grpSp>
        <p:sp>
          <p:nvSpPr>
            <p:cNvPr id="10" name="Left Arrow 9"/>
            <p:cNvSpPr/>
            <p:nvPr/>
          </p:nvSpPr>
          <p:spPr>
            <a:xfrm rot="9670177">
              <a:off x="907227" y="4228651"/>
              <a:ext cx="2418035" cy="680176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0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1" name="Group 10"/>
            <p:cNvGrpSpPr/>
            <p:nvPr/>
          </p:nvGrpSpPr>
          <p:grpSpPr>
            <a:xfrm>
              <a:off x="367443" y="4246656"/>
              <a:ext cx="1727126" cy="1191632"/>
              <a:chOff x="304803" y="4495809"/>
              <a:chExt cx="1727126" cy="1191632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304803" y="4495809"/>
                <a:ext cx="1727126" cy="1191632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11250264"/>
                  <a:satOff val="-16880"/>
                  <a:lumOff val="-2745"/>
                  <a:alphaOff val="0"/>
                </a:schemeClr>
              </a:fillRef>
              <a:effectRef idx="0">
                <a:schemeClr val="accent3">
                  <a:hueOff val="11250264"/>
                  <a:satOff val="-16880"/>
                  <a:lumOff val="-2745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Rounded Rectangle 16"/>
              <p:cNvSpPr/>
              <p:nvPr/>
            </p:nvSpPr>
            <p:spPr>
              <a:xfrm>
                <a:off x="339705" y="4530711"/>
                <a:ext cx="1657322" cy="11218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0005" tIns="40005" rIns="40005" bIns="40005" numCol="1" spcCol="1270" anchor="ctr" anchorCtr="0">
                <a:noAutofit/>
              </a:bodyPr>
              <a:lstStyle/>
              <a:p>
                <a:pPr lvl="0" algn="ctr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100" kern="1200" dirty="0" smtClean="0"/>
                  <a:t>Sex</a:t>
                </a:r>
                <a:endParaRPr lang="en-US" sz="2100" kern="1200" dirty="0"/>
              </a:p>
            </p:txBody>
          </p:sp>
        </p:grpSp>
        <p:sp>
          <p:nvSpPr>
            <p:cNvPr id="12" name="Right Arrow 11"/>
            <p:cNvSpPr/>
            <p:nvPr/>
          </p:nvSpPr>
          <p:spPr>
            <a:xfrm rot="20915789">
              <a:off x="1822770" y="4480442"/>
              <a:ext cx="4876800" cy="532140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Arrow 12"/>
            <p:cNvSpPr/>
            <p:nvPr/>
          </p:nvSpPr>
          <p:spPr>
            <a:xfrm>
              <a:off x="5195318" y="2927776"/>
              <a:ext cx="1144418" cy="521338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6389975" y="2012627"/>
              <a:ext cx="2386583" cy="2386583"/>
              <a:chOff x="3200367" y="1981190"/>
              <a:chExt cx="2386583" cy="2386583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3200367" y="1981190"/>
                <a:ext cx="2386583" cy="2386583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" name="Oval 4"/>
              <p:cNvSpPr/>
              <p:nvPr/>
            </p:nvSpPr>
            <p:spPr>
              <a:xfrm>
                <a:off x="3549874" y="2330697"/>
                <a:ext cx="1687569" cy="168756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4605" tIns="14605" rIns="14605" bIns="14605" numCol="1" spcCol="1270" anchor="ctr" anchorCtr="0">
                <a:noAutofit/>
              </a:bodyPr>
              <a:lstStyle/>
              <a:p>
                <a:pPr lvl="0"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300" dirty="0" smtClean="0"/>
                  <a:t>Career Progress</a:t>
                </a:r>
                <a:endParaRPr lang="en-US" sz="2300" kern="1200" dirty="0"/>
              </a:p>
            </p:txBody>
          </p:sp>
        </p:grpSp>
        <p:sp>
          <p:nvSpPr>
            <p:cNvPr id="15" name="Right Arrow 14"/>
            <p:cNvSpPr/>
            <p:nvPr/>
          </p:nvSpPr>
          <p:spPr>
            <a:xfrm rot="1575578">
              <a:off x="4798850" y="1501552"/>
              <a:ext cx="2086352" cy="420750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3606789" y="685800"/>
              <a:ext cx="1727126" cy="1191632"/>
              <a:chOff x="304803" y="4495809"/>
              <a:chExt cx="1727126" cy="1191632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17" name="Rounded Rectangle 16"/>
              <p:cNvSpPr/>
              <p:nvPr/>
            </p:nvSpPr>
            <p:spPr>
              <a:xfrm>
                <a:off x="304803" y="4495809"/>
                <a:ext cx="1727126" cy="1191632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11250264"/>
                  <a:satOff val="-16880"/>
                  <a:lumOff val="-2745"/>
                  <a:alphaOff val="0"/>
                </a:schemeClr>
              </a:fillRef>
              <a:effectRef idx="0">
                <a:schemeClr val="accent3">
                  <a:hueOff val="11250264"/>
                  <a:satOff val="-16880"/>
                  <a:lumOff val="-2745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" name="Rounded Rectangle 16"/>
              <p:cNvSpPr/>
              <p:nvPr/>
            </p:nvSpPr>
            <p:spPr>
              <a:xfrm>
                <a:off x="339705" y="4530711"/>
                <a:ext cx="1657322" cy="1121828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0005" tIns="40005" rIns="40005" bIns="40005" numCol="1" spcCol="1270" anchor="ctr" anchorCtr="0">
                <a:noAutofit/>
              </a:bodyPr>
              <a:lstStyle/>
              <a:p>
                <a:pPr lvl="0" algn="ctr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100" kern="1200" dirty="0" smtClean="0"/>
                  <a:t>Sex*Children</a:t>
                </a:r>
                <a:endParaRPr lang="en-US" sz="2100" kern="1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637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39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46764" y="334590"/>
            <a:ext cx="8409115" cy="5225978"/>
            <a:chOff x="367443" y="685800"/>
            <a:chExt cx="8409115" cy="5225978"/>
          </a:xfrm>
        </p:grpSpPr>
        <p:grpSp>
          <p:nvGrpSpPr>
            <p:cNvPr id="5" name="Group 4"/>
            <p:cNvGrpSpPr/>
            <p:nvPr/>
          </p:nvGrpSpPr>
          <p:grpSpPr>
            <a:xfrm>
              <a:off x="367443" y="685800"/>
              <a:ext cx="8409115" cy="4752488"/>
              <a:chOff x="367443" y="685800"/>
              <a:chExt cx="8409115" cy="4752488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3277061" y="2012627"/>
                <a:ext cx="2386583" cy="2386583"/>
                <a:chOff x="3200367" y="1981190"/>
                <a:chExt cx="2386583" cy="2386583"/>
              </a:xfrm>
            </p:grpSpPr>
            <p:sp>
              <p:nvSpPr>
                <p:cNvPr id="29" name="Oval 28"/>
                <p:cNvSpPr/>
                <p:nvPr/>
              </p:nvSpPr>
              <p:spPr>
                <a:xfrm>
                  <a:off x="3200367" y="1981190"/>
                  <a:ext cx="2386583" cy="2386583"/>
                </a:xfrm>
                <a:prstGeom prst="ellipse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30" name="Oval 4"/>
                <p:cNvSpPr/>
                <p:nvPr/>
              </p:nvSpPr>
              <p:spPr>
                <a:xfrm>
                  <a:off x="3549874" y="2330697"/>
                  <a:ext cx="1687569" cy="168756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4605" tIns="14605" rIns="14605" bIns="14605" numCol="1" spcCol="1270" anchor="ctr" anchorCtr="0">
                  <a:noAutofit/>
                </a:bodyPr>
                <a:lstStyle/>
                <a:p>
                  <a:pPr lvl="0" algn="ctr" defTabSz="10223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300" kern="1200" dirty="0" smtClean="0"/>
                    <a:t>Opportunities and Resources</a:t>
                  </a:r>
                  <a:endParaRPr lang="en-US" sz="2300" kern="1200" dirty="0"/>
                </a:p>
              </p:txBody>
            </p:sp>
          </p:grpSp>
          <p:sp>
            <p:nvSpPr>
              <p:cNvPr id="8" name="Left Arrow 7"/>
              <p:cNvSpPr/>
              <p:nvPr/>
            </p:nvSpPr>
            <p:spPr>
              <a:xfrm rot="10800000">
                <a:off x="1219948" y="3176444"/>
                <a:ext cx="1984584" cy="680176"/>
              </a:xfrm>
              <a:prstGeom prst="lef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9" name="Group 8"/>
              <p:cNvGrpSpPr/>
              <p:nvPr/>
            </p:nvGrpSpPr>
            <p:grpSpPr>
              <a:xfrm>
                <a:off x="408059" y="2823724"/>
                <a:ext cx="1692188" cy="1250780"/>
                <a:chOff x="304787" y="3124204"/>
                <a:chExt cx="1692188" cy="1250780"/>
              </a:xfrm>
            </p:grpSpPr>
            <p:sp>
              <p:nvSpPr>
                <p:cNvPr id="27" name="Rounded Rectangle 26"/>
                <p:cNvSpPr/>
                <p:nvPr/>
              </p:nvSpPr>
              <p:spPr>
                <a:xfrm>
                  <a:off x="304787" y="3124204"/>
                  <a:ext cx="1692188" cy="1250780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8" name="Rounded Rectangle 7"/>
                <p:cNvSpPr/>
                <p:nvPr/>
              </p:nvSpPr>
              <p:spPr>
                <a:xfrm>
                  <a:off x="341421" y="3160838"/>
                  <a:ext cx="1618920" cy="117751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Employment sector</a:t>
                  </a:r>
                  <a:endParaRPr lang="en-US" sz="2100" kern="1200" dirty="0"/>
                </a:p>
              </p:txBody>
            </p:sp>
          </p:grpSp>
          <p:sp>
            <p:nvSpPr>
              <p:cNvPr id="10" name="Left Arrow 9"/>
              <p:cNvSpPr/>
              <p:nvPr/>
            </p:nvSpPr>
            <p:spPr>
              <a:xfrm rot="12409540">
                <a:off x="1254249" y="2006154"/>
                <a:ext cx="2165852" cy="680176"/>
              </a:xfrm>
              <a:prstGeom prst="lef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7500176"/>
                  <a:satOff val="-11253"/>
                  <a:lumOff val="-1830"/>
                  <a:alphaOff val="0"/>
                </a:schemeClr>
              </a:fillRef>
              <a:effectRef idx="0">
                <a:schemeClr val="accent3">
                  <a:hueOff val="7500176"/>
                  <a:satOff val="-11253"/>
                  <a:lumOff val="-183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11" name="Group 10"/>
              <p:cNvGrpSpPr/>
              <p:nvPr/>
            </p:nvGrpSpPr>
            <p:grpSpPr>
              <a:xfrm>
                <a:off x="405112" y="1607664"/>
                <a:ext cx="1695135" cy="1081807"/>
                <a:chOff x="304797" y="685817"/>
                <a:chExt cx="1695135" cy="1081807"/>
              </a:xfrm>
            </p:grpSpPr>
            <p:sp>
              <p:nvSpPr>
                <p:cNvPr id="25" name="Rounded Rectangle 24"/>
                <p:cNvSpPr/>
                <p:nvPr/>
              </p:nvSpPr>
              <p:spPr>
                <a:xfrm>
                  <a:off x="304797" y="685817"/>
                  <a:ext cx="1695135" cy="1081807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7500176"/>
                    <a:satOff val="-11253"/>
                    <a:lumOff val="-1830"/>
                    <a:alphaOff val="0"/>
                  </a:schemeClr>
                </a:fillRef>
                <a:effectRef idx="0">
                  <a:schemeClr val="accent3">
                    <a:hueOff val="7500176"/>
                    <a:satOff val="-11253"/>
                    <a:lumOff val="-183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6" name="Rounded Rectangle 13"/>
                <p:cNvSpPr/>
                <p:nvPr/>
              </p:nvSpPr>
              <p:spPr>
                <a:xfrm>
                  <a:off x="336482" y="717502"/>
                  <a:ext cx="1631765" cy="1018437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Age</a:t>
                  </a:r>
                  <a:endParaRPr lang="en-US" sz="2100" kern="1200" dirty="0"/>
                </a:p>
              </p:txBody>
            </p:sp>
          </p:grpSp>
          <p:sp>
            <p:nvSpPr>
              <p:cNvPr id="12" name="Left Arrow 11"/>
              <p:cNvSpPr/>
              <p:nvPr/>
            </p:nvSpPr>
            <p:spPr>
              <a:xfrm rot="9670177">
                <a:off x="907227" y="4228651"/>
                <a:ext cx="2418035" cy="680176"/>
              </a:xfrm>
              <a:prstGeom prst="lef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11250264"/>
                  <a:satOff val="-16880"/>
                  <a:lumOff val="-2745"/>
                  <a:alphaOff val="0"/>
                </a:schemeClr>
              </a:fillRef>
              <a:effectRef idx="0">
                <a:schemeClr val="accent3">
                  <a:hueOff val="11250264"/>
                  <a:satOff val="-16880"/>
                  <a:lumOff val="-2745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13" name="Group 12"/>
              <p:cNvGrpSpPr/>
              <p:nvPr/>
            </p:nvGrpSpPr>
            <p:grpSpPr>
              <a:xfrm>
                <a:off x="367443" y="4246656"/>
                <a:ext cx="1727126" cy="1191632"/>
                <a:chOff x="304803" y="4495809"/>
                <a:chExt cx="1727126" cy="1191632"/>
              </a:xfrm>
            </p:grpSpPr>
            <p:sp>
              <p:nvSpPr>
                <p:cNvPr id="23" name="Rounded Rectangle 22"/>
                <p:cNvSpPr/>
                <p:nvPr/>
              </p:nvSpPr>
              <p:spPr>
                <a:xfrm>
                  <a:off x="304803" y="4495809"/>
                  <a:ext cx="1727126" cy="1191632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11250264"/>
                    <a:satOff val="-16880"/>
                    <a:lumOff val="-2745"/>
                    <a:alphaOff val="0"/>
                  </a:schemeClr>
                </a:fillRef>
                <a:effectRef idx="0">
                  <a:schemeClr val="accent3">
                    <a:hueOff val="11250264"/>
                    <a:satOff val="-16880"/>
                    <a:lumOff val="-2745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4" name="Rounded Rectangle 16"/>
                <p:cNvSpPr/>
                <p:nvPr/>
              </p:nvSpPr>
              <p:spPr>
                <a:xfrm>
                  <a:off x="339705" y="4530711"/>
                  <a:ext cx="1657322" cy="1121828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Sex</a:t>
                  </a:r>
                  <a:endParaRPr lang="en-US" sz="2100" kern="1200" dirty="0"/>
                </a:p>
              </p:txBody>
            </p:sp>
          </p:grpSp>
          <p:sp>
            <p:nvSpPr>
              <p:cNvPr id="14" name="Right Arrow 13"/>
              <p:cNvSpPr/>
              <p:nvPr/>
            </p:nvSpPr>
            <p:spPr>
              <a:xfrm rot="20915789">
                <a:off x="1822770" y="4480442"/>
                <a:ext cx="4876800" cy="532140"/>
              </a:xfrm>
              <a:prstGeom prst="rightArrow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ight Arrow 14"/>
              <p:cNvSpPr/>
              <p:nvPr/>
            </p:nvSpPr>
            <p:spPr>
              <a:xfrm>
                <a:off x="5195318" y="2927776"/>
                <a:ext cx="1144418" cy="521338"/>
              </a:xfrm>
              <a:prstGeom prst="righ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/>
              <p:cNvGrpSpPr/>
              <p:nvPr/>
            </p:nvGrpSpPr>
            <p:grpSpPr>
              <a:xfrm>
                <a:off x="6389975" y="2012627"/>
                <a:ext cx="2386583" cy="2386583"/>
                <a:chOff x="3200367" y="1981190"/>
                <a:chExt cx="2386583" cy="2386583"/>
              </a:xfrm>
            </p:grpSpPr>
            <p:sp>
              <p:nvSpPr>
                <p:cNvPr id="21" name="Oval 20"/>
                <p:cNvSpPr/>
                <p:nvPr/>
              </p:nvSpPr>
              <p:spPr>
                <a:xfrm>
                  <a:off x="3200367" y="1981190"/>
                  <a:ext cx="2386583" cy="2386583"/>
                </a:xfrm>
                <a:prstGeom prst="ellipse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2" name="Oval 4"/>
                <p:cNvSpPr/>
                <p:nvPr/>
              </p:nvSpPr>
              <p:spPr>
                <a:xfrm>
                  <a:off x="3549874" y="2330697"/>
                  <a:ext cx="1687569" cy="168756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4605" tIns="14605" rIns="14605" bIns="14605" numCol="1" spcCol="1270" anchor="ctr" anchorCtr="0">
                  <a:noAutofit/>
                </a:bodyPr>
                <a:lstStyle/>
                <a:p>
                  <a:pPr lvl="0" algn="ctr" defTabSz="10223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300" dirty="0" smtClean="0"/>
                    <a:t>Career Progress</a:t>
                  </a:r>
                  <a:endParaRPr lang="en-US" sz="2300" kern="1200" dirty="0"/>
                </a:p>
              </p:txBody>
            </p:sp>
          </p:grpSp>
          <p:sp>
            <p:nvSpPr>
              <p:cNvPr id="17" name="Right Arrow 16"/>
              <p:cNvSpPr/>
              <p:nvPr/>
            </p:nvSpPr>
            <p:spPr>
              <a:xfrm rot="1575578">
                <a:off x="4798850" y="1501552"/>
                <a:ext cx="2086352" cy="420750"/>
              </a:xfrm>
              <a:prstGeom prst="rightArrow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3606789" y="685800"/>
                <a:ext cx="1727126" cy="1191632"/>
                <a:chOff x="304803" y="4495809"/>
                <a:chExt cx="1727126" cy="1191632"/>
              </a:xfrm>
              <a:solidFill>
                <a:schemeClr val="accent6">
                  <a:lumMod val="75000"/>
                </a:schemeClr>
              </a:solidFill>
            </p:grpSpPr>
            <p:sp>
              <p:nvSpPr>
                <p:cNvPr id="19" name="Rounded Rectangle 18"/>
                <p:cNvSpPr/>
                <p:nvPr/>
              </p:nvSpPr>
              <p:spPr>
                <a:xfrm>
                  <a:off x="304803" y="4495809"/>
                  <a:ext cx="1727126" cy="1191632"/>
                </a:xfrm>
                <a:prstGeom prst="roundRect">
                  <a:avLst>
                    <a:gd name="adj" fmla="val 10000"/>
                  </a:avLst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11250264"/>
                    <a:satOff val="-16880"/>
                    <a:lumOff val="-2745"/>
                    <a:alphaOff val="0"/>
                  </a:schemeClr>
                </a:fillRef>
                <a:effectRef idx="0">
                  <a:schemeClr val="accent3">
                    <a:hueOff val="11250264"/>
                    <a:satOff val="-16880"/>
                    <a:lumOff val="-2745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0" name="Rounded Rectangle 16"/>
                <p:cNvSpPr/>
                <p:nvPr/>
              </p:nvSpPr>
              <p:spPr>
                <a:xfrm>
                  <a:off x="339705" y="4530711"/>
                  <a:ext cx="1657322" cy="1121828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Sex*Children</a:t>
                  </a:r>
                  <a:endParaRPr lang="en-US" sz="2100" kern="1200" dirty="0"/>
                </a:p>
              </p:txBody>
            </p:sp>
          </p:grpSp>
        </p:grpSp>
        <p:sp>
          <p:nvSpPr>
            <p:cNvPr id="6" name="TextBox 5"/>
            <p:cNvSpPr txBox="1"/>
            <p:nvPr/>
          </p:nvSpPr>
          <p:spPr>
            <a:xfrm>
              <a:off x="3762942" y="5080781"/>
              <a:ext cx="4664109" cy="830997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Opportunities were a significant factor in EVERY nation examined.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76200" y="5715000"/>
            <a:ext cx="899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(The results reflect 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</a:rPr>
              <a:t>respondents only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and are not representative of all physicists in the nation.)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55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40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67443" y="253871"/>
            <a:ext cx="8518815" cy="5518458"/>
            <a:chOff x="367443" y="685800"/>
            <a:chExt cx="8518815" cy="5518458"/>
          </a:xfrm>
        </p:grpSpPr>
        <p:grpSp>
          <p:nvGrpSpPr>
            <p:cNvPr id="5" name="Group 4"/>
            <p:cNvGrpSpPr/>
            <p:nvPr/>
          </p:nvGrpSpPr>
          <p:grpSpPr>
            <a:xfrm>
              <a:off x="367443" y="685800"/>
              <a:ext cx="8409115" cy="4752488"/>
              <a:chOff x="367443" y="685800"/>
              <a:chExt cx="8409115" cy="4752488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3277061" y="2012627"/>
                <a:ext cx="2386583" cy="2386583"/>
                <a:chOff x="3200367" y="1981190"/>
                <a:chExt cx="2386583" cy="2386583"/>
              </a:xfrm>
            </p:grpSpPr>
            <p:sp>
              <p:nvSpPr>
                <p:cNvPr id="29" name="Oval 28"/>
                <p:cNvSpPr/>
                <p:nvPr/>
              </p:nvSpPr>
              <p:spPr>
                <a:xfrm>
                  <a:off x="3200367" y="1981190"/>
                  <a:ext cx="2386583" cy="2386583"/>
                </a:xfrm>
                <a:prstGeom prst="ellipse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30" name="Oval 4"/>
                <p:cNvSpPr/>
                <p:nvPr/>
              </p:nvSpPr>
              <p:spPr>
                <a:xfrm>
                  <a:off x="3549874" y="2330697"/>
                  <a:ext cx="1687569" cy="168756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4605" tIns="14605" rIns="14605" bIns="14605" numCol="1" spcCol="1270" anchor="ctr" anchorCtr="0">
                  <a:noAutofit/>
                </a:bodyPr>
                <a:lstStyle/>
                <a:p>
                  <a:pPr lvl="0" algn="ctr" defTabSz="10223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300" kern="1200" dirty="0" smtClean="0"/>
                    <a:t>Opportunities and Resources</a:t>
                  </a:r>
                  <a:endParaRPr lang="en-US" sz="2300" kern="1200" dirty="0"/>
                </a:p>
              </p:txBody>
            </p:sp>
          </p:grpSp>
          <p:sp>
            <p:nvSpPr>
              <p:cNvPr id="8" name="Left Arrow 7"/>
              <p:cNvSpPr/>
              <p:nvPr/>
            </p:nvSpPr>
            <p:spPr>
              <a:xfrm rot="10800000">
                <a:off x="1219948" y="3176444"/>
                <a:ext cx="1984584" cy="680176"/>
              </a:xfrm>
              <a:prstGeom prst="lef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9" name="Group 8"/>
              <p:cNvGrpSpPr/>
              <p:nvPr/>
            </p:nvGrpSpPr>
            <p:grpSpPr>
              <a:xfrm>
                <a:off x="408059" y="2823724"/>
                <a:ext cx="1692188" cy="1250780"/>
                <a:chOff x="304787" y="3124204"/>
                <a:chExt cx="1692188" cy="1250780"/>
              </a:xfrm>
            </p:grpSpPr>
            <p:sp>
              <p:nvSpPr>
                <p:cNvPr id="27" name="Rounded Rectangle 26"/>
                <p:cNvSpPr/>
                <p:nvPr/>
              </p:nvSpPr>
              <p:spPr>
                <a:xfrm>
                  <a:off x="304787" y="3124204"/>
                  <a:ext cx="1692188" cy="1250780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8" name="Rounded Rectangle 7"/>
                <p:cNvSpPr/>
                <p:nvPr/>
              </p:nvSpPr>
              <p:spPr>
                <a:xfrm>
                  <a:off x="341421" y="3160838"/>
                  <a:ext cx="1618920" cy="117751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Employment sector</a:t>
                  </a:r>
                  <a:endParaRPr lang="en-US" sz="2100" kern="1200" dirty="0"/>
                </a:p>
              </p:txBody>
            </p:sp>
          </p:grpSp>
          <p:sp>
            <p:nvSpPr>
              <p:cNvPr id="10" name="Left Arrow 9"/>
              <p:cNvSpPr/>
              <p:nvPr/>
            </p:nvSpPr>
            <p:spPr>
              <a:xfrm rot="12409540">
                <a:off x="1254249" y="2006154"/>
                <a:ext cx="2165852" cy="680176"/>
              </a:xfrm>
              <a:prstGeom prst="lef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7500176"/>
                  <a:satOff val="-11253"/>
                  <a:lumOff val="-1830"/>
                  <a:alphaOff val="0"/>
                </a:schemeClr>
              </a:fillRef>
              <a:effectRef idx="0">
                <a:schemeClr val="accent3">
                  <a:hueOff val="7500176"/>
                  <a:satOff val="-11253"/>
                  <a:lumOff val="-183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11" name="Group 10"/>
              <p:cNvGrpSpPr/>
              <p:nvPr/>
            </p:nvGrpSpPr>
            <p:grpSpPr>
              <a:xfrm>
                <a:off x="405112" y="1607664"/>
                <a:ext cx="1695135" cy="1081807"/>
                <a:chOff x="304797" y="685817"/>
                <a:chExt cx="1695135" cy="1081807"/>
              </a:xfrm>
            </p:grpSpPr>
            <p:sp>
              <p:nvSpPr>
                <p:cNvPr id="25" name="Rounded Rectangle 24"/>
                <p:cNvSpPr/>
                <p:nvPr/>
              </p:nvSpPr>
              <p:spPr>
                <a:xfrm>
                  <a:off x="304797" y="685817"/>
                  <a:ext cx="1695135" cy="1081807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7500176"/>
                    <a:satOff val="-11253"/>
                    <a:lumOff val="-1830"/>
                    <a:alphaOff val="0"/>
                  </a:schemeClr>
                </a:fillRef>
                <a:effectRef idx="0">
                  <a:schemeClr val="accent3">
                    <a:hueOff val="7500176"/>
                    <a:satOff val="-11253"/>
                    <a:lumOff val="-183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6" name="Rounded Rectangle 13"/>
                <p:cNvSpPr/>
                <p:nvPr/>
              </p:nvSpPr>
              <p:spPr>
                <a:xfrm>
                  <a:off x="336482" y="717502"/>
                  <a:ext cx="1631765" cy="1018437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Age</a:t>
                  </a:r>
                  <a:endParaRPr lang="en-US" sz="2100" kern="1200" dirty="0"/>
                </a:p>
              </p:txBody>
            </p:sp>
          </p:grpSp>
          <p:sp>
            <p:nvSpPr>
              <p:cNvPr id="12" name="Left Arrow 11"/>
              <p:cNvSpPr/>
              <p:nvPr/>
            </p:nvSpPr>
            <p:spPr>
              <a:xfrm rot="9670177">
                <a:off x="907227" y="4228651"/>
                <a:ext cx="2418035" cy="680176"/>
              </a:xfrm>
              <a:prstGeom prst="lef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11250264"/>
                  <a:satOff val="-16880"/>
                  <a:lumOff val="-2745"/>
                  <a:alphaOff val="0"/>
                </a:schemeClr>
              </a:fillRef>
              <a:effectRef idx="0">
                <a:schemeClr val="accent3">
                  <a:hueOff val="11250264"/>
                  <a:satOff val="-16880"/>
                  <a:lumOff val="-2745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13" name="Group 12"/>
              <p:cNvGrpSpPr/>
              <p:nvPr/>
            </p:nvGrpSpPr>
            <p:grpSpPr>
              <a:xfrm>
                <a:off x="367443" y="4246656"/>
                <a:ext cx="1727126" cy="1191632"/>
                <a:chOff x="304803" y="4495809"/>
                <a:chExt cx="1727126" cy="1191632"/>
              </a:xfrm>
            </p:grpSpPr>
            <p:sp>
              <p:nvSpPr>
                <p:cNvPr id="23" name="Rounded Rectangle 22"/>
                <p:cNvSpPr/>
                <p:nvPr/>
              </p:nvSpPr>
              <p:spPr>
                <a:xfrm>
                  <a:off x="304803" y="4495809"/>
                  <a:ext cx="1727126" cy="1191632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11250264"/>
                    <a:satOff val="-16880"/>
                    <a:lumOff val="-2745"/>
                    <a:alphaOff val="0"/>
                  </a:schemeClr>
                </a:fillRef>
                <a:effectRef idx="0">
                  <a:schemeClr val="accent3">
                    <a:hueOff val="11250264"/>
                    <a:satOff val="-16880"/>
                    <a:lumOff val="-2745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4" name="Rounded Rectangle 16"/>
                <p:cNvSpPr/>
                <p:nvPr/>
              </p:nvSpPr>
              <p:spPr>
                <a:xfrm>
                  <a:off x="339705" y="4530711"/>
                  <a:ext cx="1657322" cy="1121828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Sex</a:t>
                  </a:r>
                  <a:endParaRPr lang="en-US" sz="2100" kern="1200" dirty="0"/>
                </a:p>
              </p:txBody>
            </p:sp>
          </p:grpSp>
          <p:sp>
            <p:nvSpPr>
              <p:cNvPr id="14" name="Right Arrow 13"/>
              <p:cNvSpPr/>
              <p:nvPr/>
            </p:nvSpPr>
            <p:spPr>
              <a:xfrm rot="20915789">
                <a:off x="1822770" y="4480442"/>
                <a:ext cx="4876800" cy="532140"/>
              </a:xfrm>
              <a:prstGeom prst="rightArrow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ight Arrow 14"/>
              <p:cNvSpPr/>
              <p:nvPr/>
            </p:nvSpPr>
            <p:spPr>
              <a:xfrm>
                <a:off x="5195318" y="2927776"/>
                <a:ext cx="1144418" cy="521338"/>
              </a:xfrm>
              <a:prstGeom prst="righ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/>
              <p:cNvGrpSpPr/>
              <p:nvPr/>
            </p:nvGrpSpPr>
            <p:grpSpPr>
              <a:xfrm>
                <a:off x="6389975" y="2012627"/>
                <a:ext cx="2386583" cy="2386583"/>
                <a:chOff x="3200367" y="1981190"/>
                <a:chExt cx="2386583" cy="2386583"/>
              </a:xfrm>
            </p:grpSpPr>
            <p:sp>
              <p:nvSpPr>
                <p:cNvPr id="21" name="Oval 20"/>
                <p:cNvSpPr/>
                <p:nvPr/>
              </p:nvSpPr>
              <p:spPr>
                <a:xfrm>
                  <a:off x="3200367" y="1981190"/>
                  <a:ext cx="2386583" cy="2386583"/>
                </a:xfrm>
                <a:prstGeom prst="ellipse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2" name="Oval 4"/>
                <p:cNvSpPr/>
                <p:nvPr/>
              </p:nvSpPr>
              <p:spPr>
                <a:xfrm>
                  <a:off x="3549874" y="2330697"/>
                  <a:ext cx="1687569" cy="168756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4605" tIns="14605" rIns="14605" bIns="14605" numCol="1" spcCol="1270" anchor="ctr" anchorCtr="0">
                  <a:noAutofit/>
                </a:bodyPr>
                <a:lstStyle/>
                <a:p>
                  <a:pPr lvl="0" algn="ctr" defTabSz="10223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300" dirty="0" smtClean="0"/>
                    <a:t>Career Progress</a:t>
                  </a:r>
                  <a:endParaRPr lang="en-US" sz="2300" kern="1200" dirty="0"/>
                </a:p>
              </p:txBody>
            </p:sp>
          </p:grpSp>
          <p:sp>
            <p:nvSpPr>
              <p:cNvPr id="17" name="Right Arrow 16"/>
              <p:cNvSpPr/>
              <p:nvPr/>
            </p:nvSpPr>
            <p:spPr>
              <a:xfrm rot="1575578">
                <a:off x="4798850" y="1501552"/>
                <a:ext cx="2086352" cy="420750"/>
              </a:xfrm>
              <a:prstGeom prst="rightArrow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3606789" y="685800"/>
                <a:ext cx="1727126" cy="1191632"/>
                <a:chOff x="304803" y="4495809"/>
                <a:chExt cx="1727126" cy="1191632"/>
              </a:xfrm>
              <a:solidFill>
                <a:schemeClr val="accent6">
                  <a:lumMod val="75000"/>
                </a:schemeClr>
              </a:solidFill>
            </p:grpSpPr>
            <p:sp>
              <p:nvSpPr>
                <p:cNvPr id="19" name="Rounded Rectangle 18"/>
                <p:cNvSpPr/>
                <p:nvPr/>
              </p:nvSpPr>
              <p:spPr>
                <a:xfrm>
                  <a:off x="304803" y="4495809"/>
                  <a:ext cx="1727126" cy="1191632"/>
                </a:xfrm>
                <a:prstGeom prst="roundRect">
                  <a:avLst>
                    <a:gd name="adj" fmla="val 10000"/>
                  </a:avLst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11250264"/>
                    <a:satOff val="-16880"/>
                    <a:lumOff val="-2745"/>
                    <a:alphaOff val="0"/>
                  </a:schemeClr>
                </a:fillRef>
                <a:effectRef idx="0">
                  <a:schemeClr val="accent3">
                    <a:hueOff val="11250264"/>
                    <a:satOff val="-16880"/>
                    <a:lumOff val="-2745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0" name="Rounded Rectangle 16"/>
                <p:cNvSpPr/>
                <p:nvPr/>
              </p:nvSpPr>
              <p:spPr>
                <a:xfrm>
                  <a:off x="339705" y="4530711"/>
                  <a:ext cx="1657322" cy="1121828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Sex*Children</a:t>
                  </a:r>
                  <a:endParaRPr lang="en-US" sz="2100" kern="1200" dirty="0"/>
                </a:p>
              </p:txBody>
            </p:sp>
          </p:grpSp>
        </p:grpSp>
        <p:sp>
          <p:nvSpPr>
            <p:cNvPr id="6" name="TextBox 5"/>
            <p:cNvSpPr txBox="1"/>
            <p:nvPr/>
          </p:nvSpPr>
          <p:spPr>
            <a:xfrm>
              <a:off x="4038600" y="5003929"/>
              <a:ext cx="4847658" cy="120032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Resources were a significant factor   in each nation examined                 except Argentina, Brazil, and France.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76200" y="5726668"/>
            <a:ext cx="899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(The results reflect 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</a:rPr>
              <a:t>respondents only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and are not representative of all physicists in the nation.)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72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41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67443" y="253871"/>
            <a:ext cx="8624157" cy="5529216"/>
            <a:chOff x="367443" y="685800"/>
            <a:chExt cx="8624157" cy="5529216"/>
          </a:xfrm>
        </p:grpSpPr>
        <p:grpSp>
          <p:nvGrpSpPr>
            <p:cNvPr id="5" name="Group 4"/>
            <p:cNvGrpSpPr/>
            <p:nvPr/>
          </p:nvGrpSpPr>
          <p:grpSpPr>
            <a:xfrm>
              <a:off x="367443" y="685800"/>
              <a:ext cx="8409115" cy="4752488"/>
              <a:chOff x="367443" y="685800"/>
              <a:chExt cx="8409115" cy="4752488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3277061" y="2012627"/>
                <a:ext cx="2386583" cy="2386583"/>
                <a:chOff x="3200367" y="1981190"/>
                <a:chExt cx="2386583" cy="2386583"/>
              </a:xfrm>
            </p:grpSpPr>
            <p:sp>
              <p:nvSpPr>
                <p:cNvPr id="29" name="Oval 28"/>
                <p:cNvSpPr/>
                <p:nvPr/>
              </p:nvSpPr>
              <p:spPr>
                <a:xfrm>
                  <a:off x="3200367" y="1981190"/>
                  <a:ext cx="2386583" cy="2386583"/>
                </a:xfrm>
                <a:prstGeom prst="ellipse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30" name="Oval 4"/>
                <p:cNvSpPr/>
                <p:nvPr/>
              </p:nvSpPr>
              <p:spPr>
                <a:xfrm>
                  <a:off x="3549874" y="2330697"/>
                  <a:ext cx="1687569" cy="168756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4605" tIns="14605" rIns="14605" bIns="14605" numCol="1" spcCol="1270" anchor="ctr" anchorCtr="0">
                  <a:noAutofit/>
                </a:bodyPr>
                <a:lstStyle/>
                <a:p>
                  <a:pPr lvl="0" algn="ctr" defTabSz="10223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300" kern="1200" dirty="0" smtClean="0"/>
                    <a:t>Opportunities and Resources</a:t>
                  </a:r>
                  <a:endParaRPr lang="en-US" sz="2300" kern="1200" dirty="0"/>
                </a:p>
              </p:txBody>
            </p:sp>
          </p:grpSp>
          <p:sp>
            <p:nvSpPr>
              <p:cNvPr id="8" name="Left Arrow 7"/>
              <p:cNvSpPr/>
              <p:nvPr/>
            </p:nvSpPr>
            <p:spPr>
              <a:xfrm rot="10800000">
                <a:off x="1219948" y="3176444"/>
                <a:ext cx="1984584" cy="680176"/>
              </a:xfrm>
              <a:prstGeom prst="lef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9" name="Group 8"/>
              <p:cNvGrpSpPr/>
              <p:nvPr/>
            </p:nvGrpSpPr>
            <p:grpSpPr>
              <a:xfrm>
                <a:off x="408059" y="2823724"/>
                <a:ext cx="1692188" cy="1250780"/>
                <a:chOff x="304787" y="3124204"/>
                <a:chExt cx="1692188" cy="1250780"/>
              </a:xfrm>
            </p:grpSpPr>
            <p:sp>
              <p:nvSpPr>
                <p:cNvPr id="27" name="Rounded Rectangle 26"/>
                <p:cNvSpPr/>
                <p:nvPr/>
              </p:nvSpPr>
              <p:spPr>
                <a:xfrm>
                  <a:off x="304787" y="3124204"/>
                  <a:ext cx="1692188" cy="1250780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8" name="Rounded Rectangle 7"/>
                <p:cNvSpPr/>
                <p:nvPr/>
              </p:nvSpPr>
              <p:spPr>
                <a:xfrm>
                  <a:off x="341421" y="3160838"/>
                  <a:ext cx="1618920" cy="117751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Employment sector</a:t>
                  </a:r>
                  <a:endParaRPr lang="en-US" sz="2100" kern="1200" dirty="0"/>
                </a:p>
              </p:txBody>
            </p:sp>
          </p:grpSp>
          <p:sp>
            <p:nvSpPr>
              <p:cNvPr id="10" name="Left Arrow 9"/>
              <p:cNvSpPr/>
              <p:nvPr/>
            </p:nvSpPr>
            <p:spPr>
              <a:xfrm rot="12409540">
                <a:off x="1254249" y="2006154"/>
                <a:ext cx="2165852" cy="680176"/>
              </a:xfrm>
              <a:prstGeom prst="lef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7500176"/>
                  <a:satOff val="-11253"/>
                  <a:lumOff val="-1830"/>
                  <a:alphaOff val="0"/>
                </a:schemeClr>
              </a:fillRef>
              <a:effectRef idx="0">
                <a:schemeClr val="accent3">
                  <a:hueOff val="7500176"/>
                  <a:satOff val="-11253"/>
                  <a:lumOff val="-183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11" name="Group 10"/>
              <p:cNvGrpSpPr/>
              <p:nvPr/>
            </p:nvGrpSpPr>
            <p:grpSpPr>
              <a:xfrm>
                <a:off x="405112" y="1607664"/>
                <a:ext cx="1695135" cy="1081807"/>
                <a:chOff x="304797" y="685817"/>
                <a:chExt cx="1695135" cy="1081807"/>
              </a:xfrm>
            </p:grpSpPr>
            <p:sp>
              <p:nvSpPr>
                <p:cNvPr id="25" name="Rounded Rectangle 24"/>
                <p:cNvSpPr/>
                <p:nvPr/>
              </p:nvSpPr>
              <p:spPr>
                <a:xfrm>
                  <a:off x="304797" y="685817"/>
                  <a:ext cx="1695135" cy="1081807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7500176"/>
                    <a:satOff val="-11253"/>
                    <a:lumOff val="-1830"/>
                    <a:alphaOff val="0"/>
                  </a:schemeClr>
                </a:fillRef>
                <a:effectRef idx="0">
                  <a:schemeClr val="accent3">
                    <a:hueOff val="7500176"/>
                    <a:satOff val="-11253"/>
                    <a:lumOff val="-183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6" name="Rounded Rectangle 13"/>
                <p:cNvSpPr/>
                <p:nvPr/>
              </p:nvSpPr>
              <p:spPr>
                <a:xfrm>
                  <a:off x="336482" y="717502"/>
                  <a:ext cx="1631765" cy="1018437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Age</a:t>
                  </a:r>
                  <a:endParaRPr lang="en-US" sz="2100" kern="1200" dirty="0"/>
                </a:p>
              </p:txBody>
            </p:sp>
          </p:grpSp>
          <p:sp>
            <p:nvSpPr>
              <p:cNvPr id="12" name="Left Arrow 11"/>
              <p:cNvSpPr/>
              <p:nvPr/>
            </p:nvSpPr>
            <p:spPr>
              <a:xfrm rot="9670177">
                <a:off x="907227" y="4228651"/>
                <a:ext cx="2418035" cy="680176"/>
              </a:xfrm>
              <a:prstGeom prst="lef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11250264"/>
                  <a:satOff val="-16880"/>
                  <a:lumOff val="-2745"/>
                  <a:alphaOff val="0"/>
                </a:schemeClr>
              </a:fillRef>
              <a:effectRef idx="0">
                <a:schemeClr val="accent3">
                  <a:hueOff val="11250264"/>
                  <a:satOff val="-16880"/>
                  <a:lumOff val="-2745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13" name="Group 12"/>
              <p:cNvGrpSpPr/>
              <p:nvPr/>
            </p:nvGrpSpPr>
            <p:grpSpPr>
              <a:xfrm>
                <a:off x="367443" y="4246656"/>
                <a:ext cx="1727126" cy="1191632"/>
                <a:chOff x="304803" y="4495809"/>
                <a:chExt cx="1727126" cy="1191632"/>
              </a:xfrm>
            </p:grpSpPr>
            <p:sp>
              <p:nvSpPr>
                <p:cNvPr id="23" name="Rounded Rectangle 22"/>
                <p:cNvSpPr/>
                <p:nvPr/>
              </p:nvSpPr>
              <p:spPr>
                <a:xfrm>
                  <a:off x="304803" y="4495809"/>
                  <a:ext cx="1727126" cy="1191632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11250264"/>
                    <a:satOff val="-16880"/>
                    <a:lumOff val="-2745"/>
                    <a:alphaOff val="0"/>
                  </a:schemeClr>
                </a:fillRef>
                <a:effectRef idx="0">
                  <a:schemeClr val="accent3">
                    <a:hueOff val="11250264"/>
                    <a:satOff val="-16880"/>
                    <a:lumOff val="-2745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4" name="Rounded Rectangle 16"/>
                <p:cNvSpPr/>
                <p:nvPr/>
              </p:nvSpPr>
              <p:spPr>
                <a:xfrm>
                  <a:off x="339705" y="4530711"/>
                  <a:ext cx="1657322" cy="1121828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Sex</a:t>
                  </a:r>
                  <a:endParaRPr lang="en-US" sz="2100" kern="1200" dirty="0"/>
                </a:p>
              </p:txBody>
            </p:sp>
          </p:grpSp>
          <p:sp>
            <p:nvSpPr>
              <p:cNvPr id="14" name="Right Arrow 13"/>
              <p:cNvSpPr/>
              <p:nvPr/>
            </p:nvSpPr>
            <p:spPr>
              <a:xfrm rot="20915789">
                <a:off x="1822770" y="4480442"/>
                <a:ext cx="4876800" cy="532140"/>
              </a:xfrm>
              <a:prstGeom prst="rightArrow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ight Arrow 14"/>
              <p:cNvSpPr/>
              <p:nvPr/>
            </p:nvSpPr>
            <p:spPr>
              <a:xfrm>
                <a:off x="5195318" y="2927776"/>
                <a:ext cx="1144418" cy="521338"/>
              </a:xfrm>
              <a:prstGeom prst="righ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/>
              <p:cNvGrpSpPr/>
              <p:nvPr/>
            </p:nvGrpSpPr>
            <p:grpSpPr>
              <a:xfrm>
                <a:off x="6389975" y="2012627"/>
                <a:ext cx="2386583" cy="2386583"/>
                <a:chOff x="3200367" y="1981190"/>
                <a:chExt cx="2386583" cy="2386583"/>
              </a:xfrm>
            </p:grpSpPr>
            <p:sp>
              <p:nvSpPr>
                <p:cNvPr id="21" name="Oval 20"/>
                <p:cNvSpPr/>
                <p:nvPr/>
              </p:nvSpPr>
              <p:spPr>
                <a:xfrm>
                  <a:off x="3200367" y="1981190"/>
                  <a:ext cx="2386583" cy="2386583"/>
                </a:xfrm>
                <a:prstGeom prst="ellipse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2" name="Oval 4"/>
                <p:cNvSpPr/>
                <p:nvPr/>
              </p:nvSpPr>
              <p:spPr>
                <a:xfrm>
                  <a:off x="3549874" y="2330697"/>
                  <a:ext cx="1687569" cy="168756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4605" tIns="14605" rIns="14605" bIns="14605" numCol="1" spcCol="1270" anchor="ctr" anchorCtr="0">
                  <a:noAutofit/>
                </a:bodyPr>
                <a:lstStyle/>
                <a:p>
                  <a:pPr lvl="0" algn="ctr" defTabSz="10223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3200" dirty="0" smtClean="0"/>
                    <a:t>Career Progress</a:t>
                  </a:r>
                  <a:endParaRPr lang="en-US" sz="3200" kern="1200" dirty="0"/>
                </a:p>
              </p:txBody>
            </p:sp>
          </p:grpSp>
          <p:sp>
            <p:nvSpPr>
              <p:cNvPr id="17" name="Right Arrow 16"/>
              <p:cNvSpPr/>
              <p:nvPr/>
            </p:nvSpPr>
            <p:spPr>
              <a:xfrm rot="1575578">
                <a:off x="4798850" y="1501552"/>
                <a:ext cx="2086352" cy="420750"/>
              </a:xfrm>
              <a:prstGeom prst="rightArrow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3606789" y="685800"/>
                <a:ext cx="1727126" cy="1191632"/>
                <a:chOff x="304803" y="4495809"/>
                <a:chExt cx="1727126" cy="1191632"/>
              </a:xfrm>
              <a:solidFill>
                <a:schemeClr val="accent6">
                  <a:lumMod val="75000"/>
                </a:schemeClr>
              </a:solidFill>
            </p:grpSpPr>
            <p:sp>
              <p:nvSpPr>
                <p:cNvPr id="19" name="Rounded Rectangle 18"/>
                <p:cNvSpPr/>
                <p:nvPr/>
              </p:nvSpPr>
              <p:spPr>
                <a:xfrm>
                  <a:off x="304803" y="4495809"/>
                  <a:ext cx="1727126" cy="1191632"/>
                </a:xfrm>
                <a:prstGeom prst="roundRect">
                  <a:avLst>
                    <a:gd name="adj" fmla="val 10000"/>
                  </a:avLst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11250264"/>
                    <a:satOff val="-16880"/>
                    <a:lumOff val="-2745"/>
                    <a:alphaOff val="0"/>
                  </a:schemeClr>
                </a:fillRef>
                <a:effectRef idx="0">
                  <a:schemeClr val="accent3">
                    <a:hueOff val="11250264"/>
                    <a:satOff val="-16880"/>
                    <a:lumOff val="-2745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0" name="Rounded Rectangle 16"/>
                <p:cNvSpPr/>
                <p:nvPr/>
              </p:nvSpPr>
              <p:spPr>
                <a:xfrm>
                  <a:off x="339705" y="4530711"/>
                  <a:ext cx="1657322" cy="1121828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0005" tIns="40005" rIns="40005" bIns="40005" numCol="1" spcCol="1270" anchor="ctr" anchorCtr="0">
                  <a:noAutofit/>
                </a:bodyPr>
                <a:lstStyle/>
                <a:p>
                  <a:pPr lvl="0" algn="ctr" defTabSz="9334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100" kern="1200" dirty="0" smtClean="0"/>
                    <a:t>Sex*Children</a:t>
                  </a:r>
                  <a:endParaRPr lang="en-US" sz="2100" kern="1200" dirty="0"/>
                </a:p>
              </p:txBody>
            </p:sp>
          </p:grpSp>
        </p:grpSp>
        <p:sp>
          <p:nvSpPr>
            <p:cNvPr id="6" name="TextBox 5"/>
            <p:cNvSpPr txBox="1"/>
            <p:nvPr/>
          </p:nvSpPr>
          <p:spPr>
            <a:xfrm>
              <a:off x="3737766" y="5014687"/>
              <a:ext cx="5253834" cy="120032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Women with children progressed more slowly in each nation examined        except Australia, China, Italy, and Spain.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76200" y="5747290"/>
            <a:ext cx="899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(The results reflect 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</a:rPr>
              <a:t>respondents only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and are not representative of all physicists in the nation.)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05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and family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09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43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916100"/>
              </p:ext>
            </p:extLst>
          </p:nvPr>
        </p:nvGraphicFramePr>
        <p:xfrm>
          <a:off x="685800" y="1752600"/>
          <a:ext cx="8001000" cy="39565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6000"/>
                <a:gridCol w="3048000"/>
                <a:gridCol w="1333500"/>
                <a:gridCol w="1333500"/>
              </a:tblGrid>
              <a:tr h="29893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Country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effectLst/>
                        </a:rPr>
                        <a:t>p</a:t>
                      </a:r>
                      <a:r>
                        <a:rPr lang="en-US" sz="1800" dirty="0" smtClean="0">
                          <a:effectLst/>
                        </a:rPr>
                        <a:t>-value (1 tail)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% Men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% Women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89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USA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0.000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38%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60%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89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Canada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0.346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89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Brazil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0.003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51%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79%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89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Argentina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0.115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89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United Kingdom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0.432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89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France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0.005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52%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76%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</a:tr>
              <a:tr h="2989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Spain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0.056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41%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50%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89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Germany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0.012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45%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58%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</a:tr>
              <a:tr h="2989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Italy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0.148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89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China-Beijing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0.387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89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Japan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0.042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42%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56%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89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Australia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0.101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Has your career changed your personal life, such as decisions about marriage or children?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8100" y="5726668"/>
            <a:ext cx="906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(The results reflect 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</a:rPr>
              <a:t>respondents only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and are not representative of all physicists in the nation.)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78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did your work or career change because you are a parent?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44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546995"/>
              </p:ext>
            </p:extLst>
          </p:nvPr>
        </p:nvGraphicFramePr>
        <p:xfrm>
          <a:off x="533400" y="1371600"/>
          <a:ext cx="7924800" cy="45228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68602"/>
                <a:gridCol w="1424255"/>
                <a:gridCol w="1231943"/>
              </a:tblGrid>
              <a:tr h="542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Women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Men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429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My work or career did not change significantly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32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65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429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I chose a less demanding or more flexible work schedule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39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20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429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I spent significantly less time at work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35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18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429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I was more productive and efficient at work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29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429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My career or rate of promotion slowed significantly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34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9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429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I changed my employer or field of employment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429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I became a stay at home parent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12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>
            <a:normAutofit fontScale="90000"/>
          </a:bodyPr>
          <a:lstStyle/>
          <a:p>
            <a:r>
              <a:rPr lang="en-US" dirty="0"/>
              <a:t>My work or career did not change significantly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45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05298"/>
              </p:ext>
            </p:extLst>
          </p:nvPr>
        </p:nvGraphicFramePr>
        <p:xfrm>
          <a:off x="381000" y="1371600"/>
          <a:ext cx="83058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50"/>
                <a:gridCol w="2076450"/>
                <a:gridCol w="2076450"/>
                <a:gridCol w="2076450"/>
              </a:tblGrid>
              <a:tr h="55245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Country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</a:t>
                      </a: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-value (1 tail)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Men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Women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245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USA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63%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33%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245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Canada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24%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245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Argentina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51%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245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Spain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245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Italy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63%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23%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245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China-Beijing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0.024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63%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47%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245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Japan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68%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8100" y="5749078"/>
            <a:ext cx="906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(The results reflect 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</a:rPr>
              <a:t>respondents only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and are not representative of all physicists in the nation.)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63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503238"/>
          </a:xfrm>
        </p:spPr>
        <p:txBody>
          <a:bodyPr>
            <a:normAutofit fontScale="90000"/>
          </a:bodyPr>
          <a:lstStyle/>
          <a:p>
            <a:r>
              <a:rPr lang="en-US" dirty="0"/>
              <a:t>My career or rate of promotion slowed significantly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46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6842"/>
              </p:ext>
            </p:extLst>
          </p:nvPr>
        </p:nvGraphicFramePr>
        <p:xfrm>
          <a:off x="381000" y="1371600"/>
          <a:ext cx="83058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50"/>
                <a:gridCol w="2076450"/>
                <a:gridCol w="2076450"/>
                <a:gridCol w="2076450"/>
              </a:tblGrid>
              <a:tr h="5524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Country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</a:t>
                      </a: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-value (1 tail)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Men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Women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245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USA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27%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245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Canada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28%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245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Argentina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0.031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22%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245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Spain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44%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245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Italy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33%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245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China-Beijing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26%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245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Japan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48%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8100" y="5726668"/>
            <a:ext cx="906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(The results reflect 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</a:rPr>
              <a:t>respondents only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and are not representative of all physicists in the nation.)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10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Compared to colleagues, how quickly have you progressed in your career?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47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9561271"/>
              </p:ext>
            </p:extLst>
          </p:nvPr>
        </p:nvGraphicFramePr>
        <p:xfrm>
          <a:off x="152400" y="1447800"/>
          <a:ext cx="88392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89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457200" y="1447801"/>
            <a:ext cx="8229600" cy="457199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Challenges for women in physics extend beyond low representation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3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457200" y="1447801"/>
            <a:ext cx="8229600" cy="457199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Women in physics have less access to opportunities and resources in many countries across the globe</a:t>
            </a:r>
          </a:p>
          <a:p>
            <a:pPr lvl="1"/>
            <a:r>
              <a:rPr lang="en-US" dirty="0" smtClean="0"/>
              <a:t>This can slow women’s career progress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60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457200" y="1447801"/>
            <a:ext cx="8229600" cy="457199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Women in physics have less access to opportunities and resources in many countries across the globe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This can slow women’s career progress</a:t>
            </a:r>
          </a:p>
          <a:p>
            <a:r>
              <a:rPr lang="en-US" dirty="0" smtClean="0"/>
              <a:t>Women are more likely to base life decisions on career impact</a:t>
            </a:r>
          </a:p>
          <a:p>
            <a:r>
              <a:rPr lang="en-US" dirty="0" smtClean="0"/>
              <a:t>Parenthood tends to slow women’s careers and tends to boost men’s careers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82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457200" y="1447801"/>
            <a:ext cx="8229600" cy="457199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These findings are consistent in many countries, but not all</a:t>
            </a:r>
          </a:p>
          <a:p>
            <a:r>
              <a:rPr lang="en-US" dirty="0" smtClean="0"/>
              <a:t>There may be something to learn by studying differences between countries in greater depth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81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Want to learn more?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Visit </a:t>
            </a:r>
            <a:r>
              <a:rPr lang="en-US" dirty="0">
                <a:hlinkClick r:id="rId3"/>
              </a:rPr>
              <a:t>http://www.aip.org/statistics</a:t>
            </a:r>
            <a:r>
              <a:rPr lang="en-US" dirty="0"/>
              <a:t> for past reports or to sign up for updates about the Global Survey of </a:t>
            </a:r>
            <a:r>
              <a:rPr lang="en-US" dirty="0" smtClean="0"/>
              <a:t>Physicists</a:t>
            </a:r>
          </a:p>
          <a:p>
            <a:r>
              <a:rPr lang="en-US" dirty="0" smtClean="0"/>
              <a:t>Our article available in Feb. 2012 issue of </a:t>
            </a:r>
            <a:r>
              <a:rPr lang="en-US" i="1" dirty="0" smtClean="0"/>
              <a:t>Physics Today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9C1FD0-413A-49E5-8826-76B11110A2B6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1026" name="Picture 2" descr="C:\Users\RIVIE\AppData\Local\Microsoft\Windows\Temporary Internet Files\Content.IE5\Y0YWXEB6\MC90010475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833" y="3581400"/>
            <a:ext cx="1748333" cy="1818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63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Thanks to our colleagues </a:t>
            </a:r>
            <a:br>
              <a:rPr lang="en-US" dirty="0" smtClean="0"/>
            </a:br>
            <a:r>
              <a:rPr lang="en-US" dirty="0" smtClean="0"/>
              <a:t>Roman Czujko, Raymond Chu, </a:t>
            </a:r>
            <a:br>
              <a:rPr lang="en-US" dirty="0" smtClean="0"/>
            </a:br>
            <a:r>
              <a:rPr lang="en-US" dirty="0" smtClean="0"/>
              <a:t>&amp; Susan White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46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ip_corpor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A96CED31ECE545B912E801298598F3" ma:contentTypeVersion="0" ma:contentTypeDescription="Create a new document." ma:contentTypeScope="" ma:versionID="eec6a2ef7ec26f3bdb8b6b414a17f953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5F8E3F-031F-4E16-8436-9B2CBEACA1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4ACFE3B2-EBDB-4654-B5B8-6C7BB422985B}">
  <ds:schemaRefs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http://www.w3.org/XML/1998/namespace"/>
    <ds:schemaRef ds:uri="http://schemas.microsoft.com/office/2006/documentManagement/types"/>
  </ds:schemaRefs>
</ds:datastoreItem>
</file>

<file path=customXml/itemProps3.xml><?xml version="1.0" encoding="utf-8"?>
<ds:datastoreItem xmlns:ds="http://schemas.openxmlformats.org/officeDocument/2006/customXml" ds:itemID="{0DC1A552-C0AC-4ECF-873E-018BEB6C1A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aip_corporate</Template>
  <TotalTime>14624</TotalTime>
  <Words>2032</Words>
  <Application>Microsoft Office PowerPoint</Application>
  <PresentationFormat>On-screen Show (4:3)</PresentationFormat>
  <Paragraphs>503</Paragraphs>
  <Slides>53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aip_corporate</vt:lpstr>
      <vt:lpstr>A Closer Look at Women’s Careers in Physics: Results from the Global Survey of Physicists</vt:lpstr>
      <vt:lpstr>PowerPoint Presentation</vt:lpstr>
      <vt:lpstr>At the Solvay Conference on Physics in 1927, the only woman in attendance was Marie Curie (bottom row, third from left).</vt:lpstr>
      <vt:lpstr>PowerPoint Presentation</vt:lpstr>
      <vt:lpstr>PowerPoint Presentation</vt:lpstr>
      <vt:lpstr>Although representation is very low</vt:lpstr>
      <vt:lpstr>Why a Global Survey of Physicists?</vt:lpstr>
      <vt:lpstr>Goals of the Third Global Survey</vt:lpstr>
      <vt:lpstr>How the survey was developed</vt:lpstr>
      <vt:lpstr>Languages</vt:lpstr>
      <vt:lpstr>PowerPoint Presentation</vt:lpstr>
      <vt:lpstr>How the survey was distributed</vt:lpstr>
      <vt:lpstr>PowerPoint Presentation</vt:lpstr>
      <vt:lpstr>Who Responded?</vt:lpstr>
      <vt:lpstr>Who Responded?</vt:lpstr>
      <vt:lpstr>Further Analysis by Region or Country</vt:lpstr>
      <vt:lpstr>Country Level Analysis</vt:lpstr>
      <vt:lpstr>Countries Included:</vt:lpstr>
      <vt:lpstr>Resources and opportunities</vt:lpstr>
      <vt:lpstr>Opportunities (11)</vt:lpstr>
      <vt:lpstr>Accumulation of Opportunities</vt:lpstr>
      <vt:lpstr>Accumulation of Opportunities</vt:lpstr>
      <vt:lpstr>Accumulation of Opportunities</vt:lpstr>
      <vt:lpstr>PowerPoint Presentation</vt:lpstr>
      <vt:lpstr>PowerPoint Presentation</vt:lpstr>
      <vt:lpstr>Resources (7)</vt:lpstr>
      <vt:lpstr>Accumulation of Resources</vt:lpstr>
      <vt:lpstr>Accumulation of Resources</vt:lpstr>
      <vt:lpstr>Accumulation of Resources</vt:lpstr>
      <vt:lpstr>PowerPoint Presentation</vt:lpstr>
      <vt:lpstr>PowerPoint Presentation</vt:lpstr>
      <vt:lpstr>Sex Differences for Accumulated Opportunities &amp; Resources (The results reflect respondents only and are not representative of all physicists in the nation.) </vt:lpstr>
      <vt:lpstr>Sex Differences for Accumulated Opportunities Only (The results reflect respondents only and are not representative of all physicists in the nation.) </vt:lpstr>
      <vt:lpstr>Sex Differences for Accumulated Resources Only (The results reflect respondents only and are not representative of all physicists in the nation.)</vt:lpstr>
      <vt:lpstr>Why look at Opportunities and Resources?</vt:lpstr>
      <vt:lpstr>Career Progress</vt:lpstr>
      <vt:lpstr>Career Progress</vt:lpstr>
      <vt:lpstr>PowerPoint Presentation</vt:lpstr>
      <vt:lpstr>PowerPoint Presentation</vt:lpstr>
      <vt:lpstr>PowerPoint Presentation</vt:lpstr>
      <vt:lpstr>PowerPoint Presentation</vt:lpstr>
      <vt:lpstr>Work and family</vt:lpstr>
      <vt:lpstr>Has your career changed your personal life, such as decisions about marriage or children?</vt:lpstr>
      <vt:lpstr>How did your work or career change because you are a parent?</vt:lpstr>
      <vt:lpstr>My work or career did not change significantly </vt:lpstr>
      <vt:lpstr>My career or rate of promotion slowed significantly  </vt:lpstr>
      <vt:lpstr>Compared to colleagues, how quickly have you progressed in your career?</vt:lpstr>
      <vt:lpstr>Conclusions</vt:lpstr>
      <vt:lpstr>Conclusions</vt:lpstr>
      <vt:lpstr>Conclusions</vt:lpstr>
      <vt:lpstr>Conclusions</vt:lpstr>
      <vt:lpstr>Want to learn more? </vt:lpstr>
      <vt:lpstr>Thanks to our colleagues  Roman Czujko, Raymond Chu,  &amp; Susan White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clanger</dc:creator>
  <cp:lastModifiedBy>Casey Tesfaye</cp:lastModifiedBy>
  <cp:revision>577</cp:revision>
  <cp:lastPrinted>2012-10-26T19:07:55Z</cp:lastPrinted>
  <dcterms:created xsi:type="dcterms:W3CDTF">2010-02-12T15:54:49Z</dcterms:created>
  <dcterms:modified xsi:type="dcterms:W3CDTF">2014-08-15T14:29:43Z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0x010100B3A96CED31ECE545B912E801298598F3</vt:lpwstr>
  </property>
</Properties>
</file>