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8" r:id="rId6"/>
    <p:sldId id="289" r:id="rId7"/>
    <p:sldId id="259" r:id="rId8"/>
    <p:sldId id="260" r:id="rId9"/>
    <p:sldId id="267" r:id="rId10"/>
    <p:sldId id="261" r:id="rId11"/>
    <p:sldId id="262" r:id="rId12"/>
    <p:sldId id="285" r:id="rId13"/>
    <p:sldId id="264" r:id="rId14"/>
    <p:sldId id="291" r:id="rId15"/>
    <p:sldId id="283" r:id="rId16"/>
    <p:sldId id="286" r:id="rId17"/>
    <p:sldId id="295" r:id="rId18"/>
    <p:sldId id="293" r:id="rId19"/>
    <p:sldId id="294" r:id="rId20"/>
    <p:sldId id="270" r:id="rId21"/>
    <p:sldId id="279" r:id="rId22"/>
    <p:sldId id="268" r:id="rId23"/>
    <p:sldId id="284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5" autoAdjust="0"/>
    <p:restoredTop sz="94660" autoAdjust="0"/>
  </p:normalViewPr>
  <p:slideViewPr>
    <p:cSldViewPr>
      <p:cViewPr>
        <p:scale>
          <a:sx n="71" d="100"/>
          <a:sy n="71" d="100"/>
        </p:scale>
        <p:origin x="-2310" y="-10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160F0-3E4C-47FE-92D2-106593B57B7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93918-9591-4192-9C57-87C6035A19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236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4EF61-3F43-46A0-9488-A7AA1511F53C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0CCF9-A12E-420E-9A12-15362DFA65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6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80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 userDrawn="1">
            <p:ph type="subTitle" idx="1"/>
          </p:nvPr>
        </p:nvSpPr>
        <p:spPr>
          <a:xfrm>
            <a:off x="1295400" y="2667000"/>
            <a:ext cx="6400800" cy="68580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Click to edit Master subtitle style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1" name="Picture 10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0" name="Picture 9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Enter thank you or final thought here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2600" y="25908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</a:t>
            </a:r>
            <a:r>
              <a:rPr lang="en-US" sz="3200" baseline="0" dirty="0" smtClean="0"/>
              <a:t> more information</a:t>
            </a:r>
            <a:endParaRPr lang="en-US" sz="3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19400" y="3429000"/>
            <a:ext cx="388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Enter</a:t>
            </a:r>
            <a:r>
              <a:rPr lang="en-US" sz="2000" baseline="0" dirty="0" smtClean="0"/>
              <a:t> the Speaker’s Name</a:t>
            </a:r>
          </a:p>
          <a:p>
            <a:r>
              <a:rPr lang="en-US" sz="2000" baseline="0" dirty="0" smtClean="0"/>
              <a:t>Enter the Speaker’s Title</a:t>
            </a:r>
          </a:p>
          <a:p>
            <a:r>
              <a:rPr lang="en-US" sz="2000" baseline="0" dirty="0" smtClean="0"/>
              <a:t>Enter the Speaker’s Organization</a:t>
            </a:r>
          </a:p>
          <a:p>
            <a:r>
              <a:rPr lang="en-US" sz="2000" baseline="0" dirty="0" smtClean="0"/>
              <a:t>Enter the Speaker’s Phone Contact</a:t>
            </a:r>
          </a:p>
          <a:p>
            <a:r>
              <a:rPr lang="en-US" sz="2000" baseline="0" dirty="0" smtClean="0"/>
              <a:t>Enter the Speaker’s Email</a:t>
            </a: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t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6067425"/>
            <a:ext cx="9144000" cy="7905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4648200" y="63246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u="none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DC AAPOR Summer Conference, Washington DC</a:t>
            </a:r>
          </a:p>
          <a:p>
            <a:pPr algn="r"/>
            <a:r>
              <a:rPr lang="en-US" sz="1200" i="1" u="none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June 21-22, 2012</a:t>
            </a:r>
            <a:endParaRPr lang="en-US" sz="1200" i="1" u="none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66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33333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33333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j.mp/lxhNuB" TargetMode="External"/><Relationship Id="rId2" Type="http://schemas.openxmlformats.org/officeDocument/2006/relationships/hyperlink" Target="http://www.freerangeresearch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ip.org/statistics" TargetMode="External"/><Relationship Id="rId5" Type="http://schemas.openxmlformats.org/officeDocument/2006/relationships/hyperlink" Target="http://www.mapor.org/2011_papers/6b5Tesfaye.pdf" TargetMode="External"/><Relationship Id="rId4" Type="http://schemas.openxmlformats.org/officeDocument/2006/relationships/hyperlink" Target="http://www.nltk.org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f.cl.ly/items/12070m0e1y1g0S3h1k1O/paper.pdf" TargetMode="External"/><Relationship Id="rId2" Type="http://schemas.openxmlformats.org/officeDocument/2006/relationships/hyperlink" Target="http://www.provalisresearch.com/simstat/simstw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rangeresearch.com/" TargetMode="External"/><Relationship Id="rId2" Type="http://schemas.openxmlformats.org/officeDocument/2006/relationships/hyperlink" Target="mailto:clanger@aip.or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95400" y="2667000"/>
            <a:ext cx="6400800" cy="14478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dirty="0" smtClean="0"/>
              <a:t>Casey Langer </a:t>
            </a:r>
            <a:r>
              <a:rPr lang="en-US" dirty="0" smtClean="0"/>
              <a:t>Tesfaye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American Institute of Physics</a:t>
            </a:r>
          </a:p>
          <a:p>
            <a:pPr algn="ctr"/>
            <a:r>
              <a:rPr lang="en-US" dirty="0" smtClean="0"/>
              <a:t>Georgetown University</a:t>
            </a:r>
          </a:p>
          <a:p>
            <a:pPr algn="ctr"/>
            <a:r>
              <a:rPr lang="en-US" dirty="0" smtClean="0"/>
              <a:t>Free Range Research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Is there a Quick Fix for Open-ended Questions? A Comparison of Qualitative Analysis Techniques</a:t>
            </a:r>
          </a:p>
        </p:txBody>
      </p:sp>
    </p:spTree>
    <p:extLst>
      <p:ext uri="{BB962C8B-B14F-4D97-AF65-F5344CB8AC3E}">
        <p14:creationId xmlns:p14="http://schemas.microsoft.com/office/powerpoint/2010/main" val="38206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724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Cannot easily quantify qualitative results</a:t>
            </a:r>
          </a:p>
          <a:p>
            <a:pPr lvl="1"/>
            <a:r>
              <a:rPr lang="en-US" dirty="0" smtClean="0"/>
              <a:t>Numbers not representative</a:t>
            </a:r>
          </a:p>
          <a:p>
            <a:pPr lvl="2"/>
            <a:r>
              <a:rPr lang="en-US" dirty="0" smtClean="0"/>
              <a:t>Few responses per domain</a:t>
            </a:r>
          </a:p>
          <a:p>
            <a:pPr lvl="2"/>
            <a:r>
              <a:rPr lang="en-US" dirty="0" smtClean="0"/>
              <a:t>What does a </a:t>
            </a:r>
            <a:r>
              <a:rPr lang="en-US" dirty="0" err="1" smtClean="0"/>
              <a:t>nonmention</a:t>
            </a:r>
            <a:r>
              <a:rPr lang="en-US" dirty="0" smtClean="0"/>
              <a:t> mean?</a:t>
            </a:r>
          </a:p>
          <a:p>
            <a:pPr lvl="1"/>
            <a:r>
              <a:rPr lang="en-US" dirty="0" smtClean="0"/>
              <a:t>Descriptive value doesn’t seem worth the expense</a:t>
            </a:r>
          </a:p>
          <a:p>
            <a:pPr lvl="2"/>
            <a:r>
              <a:rPr lang="en-US" dirty="0" smtClean="0"/>
              <a:t>Time consuming</a:t>
            </a:r>
          </a:p>
          <a:p>
            <a:pPr lvl="2"/>
            <a:r>
              <a:rPr lang="en-US" dirty="0" smtClean="0"/>
              <a:t>Different training or software</a:t>
            </a:r>
          </a:p>
          <a:p>
            <a:pPr lvl="2"/>
            <a:r>
              <a:rPr lang="en-US" dirty="0" smtClean="0"/>
              <a:t>Not often done</a:t>
            </a:r>
          </a:p>
          <a:p>
            <a:r>
              <a:rPr lang="en-US" dirty="0" smtClean="0"/>
              <a:t>Can undermine more reliable quantitative results</a:t>
            </a:r>
          </a:p>
          <a:p>
            <a:pPr lvl="1"/>
            <a:r>
              <a:rPr lang="en-US" dirty="0" smtClean="0"/>
              <a:t>Stories are compelling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7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Method: Text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Range</a:t>
            </a:r>
          </a:p>
          <a:p>
            <a:pPr lvl="1"/>
            <a:r>
              <a:rPr lang="en-US" dirty="0" smtClean="0"/>
              <a:t>Automated</a:t>
            </a:r>
          </a:p>
          <a:p>
            <a:pPr lvl="1"/>
            <a:r>
              <a:rPr lang="en-US" dirty="0" smtClean="0"/>
              <a:t>Assisted</a:t>
            </a:r>
          </a:p>
          <a:p>
            <a:pPr lvl="1"/>
            <a:r>
              <a:rPr lang="en-US" dirty="0" smtClean="0"/>
              <a:t>Manual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Tools</a:t>
            </a:r>
          </a:p>
          <a:p>
            <a:pPr lvl="1"/>
            <a:r>
              <a:rPr lang="en-US" dirty="0" smtClean="0"/>
              <a:t>Software packages or </a:t>
            </a:r>
            <a:r>
              <a:rPr lang="en-US" dirty="0" err="1" smtClean="0"/>
              <a:t>inhouse</a:t>
            </a:r>
            <a:r>
              <a:rPr lang="en-US" dirty="0" smtClean="0"/>
              <a:t> programming</a:t>
            </a:r>
          </a:p>
          <a:p>
            <a:pPr lvl="1"/>
            <a:r>
              <a:rPr lang="en-US" dirty="0" smtClean="0"/>
              <a:t>Web interfaces, service providers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1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Patterning in Language</a:t>
            </a:r>
          </a:p>
          <a:p>
            <a:pPr lvl="1"/>
            <a:r>
              <a:rPr lang="en-US" dirty="0" err="1" smtClean="0"/>
              <a:t>Aboutness</a:t>
            </a:r>
            <a:endParaRPr lang="en-US" dirty="0" smtClean="0"/>
          </a:p>
          <a:p>
            <a:pPr lvl="1"/>
            <a:r>
              <a:rPr lang="en-US" dirty="0" smtClean="0"/>
              <a:t>How we communicate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Patterns in How </a:t>
            </a:r>
            <a:r>
              <a:rPr lang="en-US" dirty="0"/>
              <a:t>w</a:t>
            </a:r>
            <a:r>
              <a:rPr lang="en-US" dirty="0" smtClean="0"/>
              <a:t>e Communicate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Fact </a:t>
            </a:r>
            <a:r>
              <a:rPr lang="en-US" sz="3600" dirty="0" err="1" smtClean="0"/>
              <a:t>vs</a:t>
            </a:r>
            <a:r>
              <a:rPr lang="en-US" sz="3600" dirty="0" smtClean="0"/>
              <a:t> Opinion</a:t>
            </a:r>
          </a:p>
          <a:p>
            <a:r>
              <a:rPr lang="en-US" sz="3600" dirty="0" smtClean="0"/>
              <a:t>Agency </a:t>
            </a:r>
            <a:r>
              <a:rPr lang="en-US" sz="3600" dirty="0" err="1" smtClean="0"/>
              <a:t>vs</a:t>
            </a:r>
            <a:r>
              <a:rPr lang="en-US" sz="3600" dirty="0" smtClean="0"/>
              <a:t> Passivity</a:t>
            </a:r>
          </a:p>
          <a:p>
            <a:r>
              <a:rPr lang="en-US" sz="3600" dirty="0" smtClean="0"/>
              <a:t>Specialized Vocabulary</a:t>
            </a:r>
          </a:p>
          <a:p>
            <a:r>
              <a:rPr lang="en-US" sz="3600" dirty="0" smtClean="0"/>
              <a:t>Sentiment</a:t>
            </a:r>
          </a:p>
          <a:p>
            <a:r>
              <a:rPr lang="en-US" sz="3600" dirty="0" smtClean="0"/>
              <a:t>Temporality</a:t>
            </a:r>
            <a:endParaRPr lang="en-US" sz="3600" dirty="0" smtClean="0"/>
          </a:p>
          <a:p>
            <a:r>
              <a:rPr lang="en-US" sz="3600" dirty="0" smtClean="0"/>
              <a:t>Repetition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5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question is: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How do we use these patterns?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3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0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 smtClean="0"/>
              <a:t>Respondents</a:t>
            </a:r>
          </a:p>
          <a:p>
            <a:r>
              <a:rPr lang="en-US" b="1" dirty="0" smtClean="0"/>
              <a:t>Bag of Words</a:t>
            </a:r>
          </a:p>
          <a:p>
            <a:pPr lvl="1"/>
            <a:r>
              <a:rPr lang="en-US" dirty="0" smtClean="0"/>
              <a:t>Sentence</a:t>
            </a:r>
          </a:p>
          <a:p>
            <a:pPr lvl="1"/>
            <a:r>
              <a:rPr lang="en-US" dirty="0" smtClean="0"/>
              <a:t>Word groups or types</a:t>
            </a:r>
          </a:p>
          <a:p>
            <a:pPr lvl="2"/>
            <a:r>
              <a:rPr lang="en-US" dirty="0" smtClean="0"/>
              <a:t>Phrase</a:t>
            </a:r>
          </a:p>
          <a:p>
            <a:pPr lvl="2"/>
            <a:r>
              <a:rPr lang="en-US" dirty="0" smtClean="0"/>
              <a:t>Common combinations</a:t>
            </a:r>
          </a:p>
          <a:p>
            <a:pPr lvl="2"/>
            <a:r>
              <a:rPr lang="en-US" dirty="0" smtClean="0"/>
              <a:t>Concepts</a:t>
            </a:r>
            <a:endParaRPr lang="en-US" dirty="0" smtClean="0"/>
          </a:p>
          <a:p>
            <a:pPr lvl="1"/>
            <a:r>
              <a:rPr lang="en-US" dirty="0" smtClean="0"/>
              <a:t>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5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Frequencies (including bigrams, etc</a:t>
            </a:r>
            <a:r>
              <a:rPr lang="en-US" dirty="0" smtClean="0"/>
              <a:t>.)</a:t>
            </a:r>
          </a:p>
          <a:p>
            <a:pPr lvl="1"/>
            <a:r>
              <a:rPr lang="en-US" dirty="0" smtClean="0"/>
              <a:t>List or cloud</a:t>
            </a:r>
            <a:endParaRPr lang="en-US" dirty="0" smtClean="0"/>
          </a:p>
          <a:p>
            <a:r>
              <a:rPr lang="en-US" dirty="0" smtClean="0"/>
              <a:t>Concept extraction</a:t>
            </a:r>
          </a:p>
          <a:p>
            <a:r>
              <a:rPr lang="en-US" dirty="0"/>
              <a:t>Sentiment analysis</a:t>
            </a:r>
          </a:p>
          <a:p>
            <a:endParaRPr lang="en-US" dirty="0" smtClean="0"/>
          </a:p>
          <a:p>
            <a:r>
              <a:rPr lang="en-US" dirty="0" smtClean="0"/>
              <a:t>… More to come …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3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Word are Plentiful. But are they Meaningful?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22745" t="24870" r="23530" b="40082"/>
          <a:stretch/>
        </p:blipFill>
        <p:spPr bwMode="auto">
          <a:xfrm>
            <a:off x="228600" y="1638300"/>
            <a:ext cx="8610600" cy="4305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7239000" y="762000"/>
            <a:ext cx="1752600" cy="17526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 word ≠ 1 concept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9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is complicated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Concepts have more than one word</a:t>
            </a:r>
          </a:p>
          <a:p>
            <a:r>
              <a:rPr lang="en-US" dirty="0" smtClean="0"/>
              <a:t>Words have multiple meanings</a:t>
            </a:r>
          </a:p>
          <a:p>
            <a:pPr lvl="1"/>
            <a:r>
              <a:rPr lang="en-US" dirty="0" smtClean="0"/>
              <a:t>“That movie was sick!”</a:t>
            </a:r>
          </a:p>
          <a:p>
            <a:pPr lvl="1"/>
            <a:r>
              <a:rPr lang="en-US" dirty="0" smtClean="0"/>
              <a:t>“Our health care system is sick.”</a:t>
            </a:r>
          </a:p>
          <a:p>
            <a:r>
              <a:rPr lang="en-US" dirty="0" smtClean="0"/>
              <a:t>Indirect references</a:t>
            </a:r>
          </a:p>
          <a:p>
            <a:pPr lvl="1"/>
            <a:r>
              <a:rPr lang="en-US" dirty="0" smtClean="0"/>
              <a:t>“That </a:t>
            </a:r>
            <a:r>
              <a:rPr lang="en-US" dirty="0"/>
              <a:t>one is better than </a:t>
            </a:r>
            <a:r>
              <a:rPr lang="en-US" dirty="0" smtClean="0"/>
              <a:t>this.”</a:t>
            </a:r>
          </a:p>
          <a:p>
            <a:pPr lvl="1"/>
            <a:r>
              <a:rPr lang="en-US" dirty="0" smtClean="0"/>
              <a:t>“I would follow this movie to the moon and back.”</a:t>
            </a:r>
          </a:p>
          <a:p>
            <a:pPr lvl="1"/>
            <a:r>
              <a:rPr lang="en-US" dirty="0" smtClean="0"/>
              <a:t>“The one with the keyboard is more fun.”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0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Strategy, different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</a:t>
            </a:r>
          </a:p>
          <a:p>
            <a:pPr lvl="1"/>
            <a:r>
              <a:rPr lang="en-US" dirty="0" smtClean="0"/>
              <a:t>% of correct hits</a:t>
            </a:r>
            <a:endParaRPr lang="en-US" dirty="0" smtClean="0"/>
          </a:p>
          <a:p>
            <a:r>
              <a:rPr lang="en-US" dirty="0" smtClean="0"/>
              <a:t>Recall</a:t>
            </a:r>
          </a:p>
          <a:p>
            <a:pPr lvl="1"/>
            <a:r>
              <a:rPr lang="en-US" dirty="0" smtClean="0"/>
              <a:t>% of target hit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Descriptive</a:t>
            </a:r>
          </a:p>
          <a:p>
            <a:r>
              <a:rPr lang="en-US" dirty="0" smtClean="0"/>
              <a:t>Comparative</a:t>
            </a:r>
          </a:p>
          <a:p>
            <a:pPr lvl="1"/>
            <a:r>
              <a:rPr lang="en-US" dirty="0" smtClean="0"/>
              <a:t>Over time</a:t>
            </a:r>
          </a:p>
          <a:p>
            <a:pPr lvl="1"/>
            <a:r>
              <a:rPr lang="en-US" dirty="0" smtClean="0"/>
              <a:t>Other </a:t>
            </a:r>
            <a:r>
              <a:rPr lang="en-US" dirty="0" smtClean="0"/>
              <a:t>groupings</a:t>
            </a:r>
            <a:endParaRPr lang="en-US" dirty="0" smtClean="0"/>
          </a:p>
          <a:p>
            <a:pPr lvl="2"/>
            <a:r>
              <a:rPr lang="en-US" dirty="0" smtClean="0"/>
              <a:t>Accessibility </a:t>
            </a:r>
            <a:endParaRPr lang="en-US" dirty="0" smtClean="0"/>
          </a:p>
          <a:p>
            <a:pPr lvl="3"/>
            <a:r>
              <a:rPr lang="en-US" dirty="0" smtClean="0"/>
              <a:t>Link to dataset (unit of analysis problem)</a:t>
            </a:r>
          </a:p>
          <a:p>
            <a:pPr lvl="3"/>
            <a:r>
              <a:rPr lang="en-US" dirty="0" smtClean="0"/>
              <a:t>Derived from text </a:t>
            </a:r>
            <a:r>
              <a:rPr lang="en-US" dirty="0" smtClean="0"/>
              <a:t>(potentially complicated)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7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has the No Child Left Behind Act affected </a:t>
            </a:r>
            <a:r>
              <a:rPr lang="en-US" sz="3100" dirty="0" smtClean="0"/>
              <a:t>the</a:t>
            </a:r>
            <a:r>
              <a:rPr lang="en-US" dirty="0" smtClean="0"/>
              <a:t> physics program or your classes at your school?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Past:</a:t>
            </a:r>
          </a:p>
          <a:p>
            <a:pPr lvl="1"/>
            <a:r>
              <a:rPr lang="en-US" dirty="0" smtClean="0"/>
              <a:t>“We have not seen much </a:t>
            </a:r>
            <a:r>
              <a:rPr lang="en-US" dirty="0" smtClean="0"/>
              <a:t>change“</a:t>
            </a:r>
          </a:p>
          <a:p>
            <a:pPr lvl="1"/>
            <a:r>
              <a:rPr lang="en-US" dirty="0" smtClean="0"/>
              <a:t>“I don’t know what changes to attribute to NCLB”</a:t>
            </a:r>
            <a:endParaRPr lang="en-US" dirty="0" smtClean="0"/>
          </a:p>
          <a:p>
            <a:r>
              <a:rPr lang="en-US" dirty="0" smtClean="0"/>
              <a:t>Present:</a:t>
            </a:r>
          </a:p>
          <a:p>
            <a:pPr lvl="1"/>
            <a:r>
              <a:rPr lang="en-US" dirty="0" smtClean="0"/>
              <a:t>“Not many students take physics because it's not required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“Students not very enthusiastic, because it’s required” </a:t>
            </a:r>
            <a:endParaRPr lang="en-US" dirty="0" smtClean="0"/>
          </a:p>
          <a:p>
            <a:r>
              <a:rPr lang="en-US" dirty="0" smtClean="0"/>
              <a:t>Future:</a:t>
            </a:r>
          </a:p>
          <a:p>
            <a:pPr lvl="1"/>
            <a:r>
              <a:rPr lang="en-US" dirty="0" smtClean="0"/>
              <a:t>“not at all yet--in two years all students will be required to take </a:t>
            </a:r>
            <a:r>
              <a:rPr lang="en-US" dirty="0" smtClean="0"/>
              <a:t>physics”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971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Automated</a:t>
            </a:r>
          </a:p>
          <a:p>
            <a:r>
              <a:rPr lang="en-US" dirty="0" smtClean="0"/>
              <a:t>Assisted</a:t>
            </a:r>
          </a:p>
          <a:p>
            <a:r>
              <a:rPr lang="en-US" dirty="0" smtClean="0"/>
              <a:t>Manual</a:t>
            </a:r>
          </a:p>
          <a:p>
            <a:endParaRPr lang="en-US" dirty="0"/>
          </a:p>
          <a:p>
            <a:r>
              <a:rPr lang="en-US" dirty="0" smtClean="0"/>
              <a:t>Varying degrees of customization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3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Software packages </a:t>
            </a:r>
            <a:r>
              <a:rPr lang="en-US" dirty="0"/>
              <a:t>or programming </a:t>
            </a:r>
            <a:r>
              <a:rPr lang="en-US" dirty="0" err="1" smtClean="0"/>
              <a:t>inhouse</a:t>
            </a:r>
            <a:endParaRPr lang="en-US" dirty="0" smtClean="0"/>
          </a:p>
          <a:p>
            <a:pPr marL="742950" lvl="2" indent="-342900"/>
            <a:r>
              <a:rPr lang="en-US" dirty="0"/>
              <a:t>Training/ Learning curve</a:t>
            </a:r>
          </a:p>
          <a:p>
            <a:pPr marL="742950" lvl="2" indent="-342900"/>
            <a:r>
              <a:rPr lang="en-US" dirty="0" smtClean="0"/>
              <a:t>Repeatability</a:t>
            </a:r>
            <a:r>
              <a:rPr lang="en-US" dirty="0"/>
              <a:t>, </a:t>
            </a:r>
            <a:r>
              <a:rPr lang="en-US" dirty="0" err="1"/>
              <a:t>tweakability</a:t>
            </a:r>
            <a:r>
              <a:rPr lang="en-US" dirty="0"/>
              <a:t>, documentation, </a:t>
            </a:r>
            <a:r>
              <a:rPr lang="en-US" dirty="0" smtClean="0"/>
              <a:t>transparency</a:t>
            </a:r>
          </a:p>
          <a:p>
            <a:pPr marL="742950" lvl="2" indent="-342900"/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Web interfaces (API’s), Service providers</a:t>
            </a:r>
          </a:p>
          <a:p>
            <a:pPr marL="742950" lvl="2" indent="-342900"/>
            <a:r>
              <a:rPr lang="en-US" dirty="0"/>
              <a:t>Field constantly </a:t>
            </a:r>
            <a:r>
              <a:rPr lang="en-US" dirty="0" smtClean="0"/>
              <a:t>evolving</a:t>
            </a:r>
          </a:p>
          <a:p>
            <a:pPr marL="1200150" lvl="3" indent="-342900"/>
            <a:r>
              <a:rPr lang="en-US" dirty="0"/>
              <a:t>“Bake - off mentality</a:t>
            </a:r>
            <a:r>
              <a:rPr lang="en-US" dirty="0" smtClean="0"/>
              <a:t>”</a:t>
            </a:r>
          </a:p>
          <a:p>
            <a:pPr marL="742950" lvl="2" indent="-342900"/>
            <a:r>
              <a:rPr lang="en-US" dirty="0" smtClean="0"/>
              <a:t>Hot commodity</a:t>
            </a:r>
          </a:p>
          <a:p>
            <a:pPr marL="1200150" lvl="3" indent="-342900"/>
            <a:r>
              <a:rPr lang="en-US" dirty="0"/>
              <a:t>Proprietary knowledge, secret formulas, less </a:t>
            </a:r>
            <a:r>
              <a:rPr lang="en-US" dirty="0" smtClean="0"/>
              <a:t>transparency</a:t>
            </a:r>
          </a:p>
          <a:p>
            <a:pPr marL="1200150" lvl="3" indent="-342900"/>
            <a:r>
              <a:rPr lang="en-US" dirty="0" smtClean="0"/>
              <a:t>Black box</a:t>
            </a:r>
            <a:endParaRPr lang="en-US" dirty="0"/>
          </a:p>
          <a:p>
            <a:pPr marL="1200150" lvl="3" indent="-342900"/>
            <a:endParaRPr lang="en-US" dirty="0" smtClean="0"/>
          </a:p>
          <a:p>
            <a:pPr marL="742950" lvl="2" indent="-342900"/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85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Potential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Wider array of data sources</a:t>
            </a:r>
          </a:p>
          <a:p>
            <a:pPr lvl="1"/>
            <a:r>
              <a:rPr lang="en-US" dirty="0" smtClean="0"/>
              <a:t>Social media</a:t>
            </a:r>
          </a:p>
          <a:p>
            <a:pPr lvl="1"/>
            <a:r>
              <a:rPr lang="en-US" dirty="0" smtClean="0"/>
              <a:t>Journals</a:t>
            </a:r>
          </a:p>
          <a:p>
            <a:pPr lvl="1"/>
            <a:r>
              <a:rPr lang="en-US" dirty="0" smtClean="0"/>
              <a:t>Interview or Focus Group transcripts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9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Language </a:t>
            </a:r>
            <a:r>
              <a:rPr lang="en-US" dirty="0" smtClean="0"/>
              <a:t>is patterned </a:t>
            </a:r>
            <a:r>
              <a:rPr lang="en-US" dirty="0" smtClean="0"/>
              <a:t>grammatically, not topically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fully take advantage of text </a:t>
            </a:r>
            <a:r>
              <a:rPr lang="en-US" dirty="0" smtClean="0"/>
              <a:t>data, </a:t>
            </a:r>
            <a:r>
              <a:rPr lang="en-US" dirty="0" smtClean="0"/>
              <a:t>we need to think </a:t>
            </a:r>
            <a:r>
              <a:rPr lang="en-US" dirty="0" smtClean="0"/>
              <a:t>carefully </a:t>
            </a:r>
            <a:r>
              <a:rPr lang="en-US" dirty="0" smtClean="0"/>
              <a:t>about  the meaningful patterns in our </a:t>
            </a:r>
            <a:r>
              <a:rPr lang="en-US" dirty="0" smtClean="0"/>
              <a:t>data</a:t>
            </a:r>
          </a:p>
          <a:p>
            <a:endParaRPr lang="en-US" dirty="0"/>
          </a:p>
          <a:p>
            <a:r>
              <a:rPr lang="en-US" dirty="0" smtClean="0"/>
              <a:t>Isolating these patterns requires a complicated balance between precision and recall</a:t>
            </a:r>
          </a:p>
          <a:p>
            <a:endParaRPr lang="en-US" dirty="0"/>
          </a:p>
          <a:p>
            <a:r>
              <a:rPr lang="en-US" dirty="0" smtClean="0"/>
              <a:t>The field of text analysis is fast growing and changing and may broadly influence our field in the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Free Range Research blog: </a:t>
            </a:r>
            <a:r>
              <a:rPr lang="en-US" dirty="0" smtClean="0">
                <a:hlinkClick r:id="rId2"/>
              </a:rPr>
              <a:t>http://www.freerangeresearch.com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King</a:t>
            </a:r>
            <a:r>
              <a:rPr lang="en-US" dirty="0"/>
              <a:t>, Gary, and Will Lowe. </a:t>
            </a:r>
            <a:r>
              <a:rPr lang="en-US" i="1" dirty="0" smtClean="0"/>
              <a:t>An </a:t>
            </a:r>
            <a:r>
              <a:rPr lang="en-US" i="1" dirty="0"/>
              <a:t>Automated Information Extraction Tool For International Conflict Data with Performance as Good as Human Coders: A Rare Events Evaluation Design</a:t>
            </a:r>
            <a:r>
              <a:rPr lang="en-US" i="1" dirty="0" smtClean="0"/>
              <a:t>. </a:t>
            </a:r>
            <a:r>
              <a:rPr lang="en-US" dirty="0"/>
              <a:t>International Organization 57 (2003): 617-642. copy at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j.mp/lxhNuB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NLTK: </a:t>
            </a:r>
            <a:r>
              <a:rPr lang="en-US" dirty="0">
                <a:hlinkClick r:id="rId4"/>
              </a:rPr>
              <a:t>http://www.nltk.org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Pang, Bo, and Lee, Lillian (2008). </a:t>
            </a:r>
            <a:r>
              <a:rPr lang="en-US" i="1" dirty="0" smtClean="0"/>
              <a:t>Opinion </a:t>
            </a:r>
            <a:r>
              <a:rPr lang="en-US" i="1" dirty="0"/>
              <a:t>Mining and Sentiment Analysis</a:t>
            </a:r>
            <a:r>
              <a:rPr lang="en-US" i="1" dirty="0" smtClean="0"/>
              <a:t>.</a:t>
            </a:r>
            <a:r>
              <a:rPr lang="en-US" dirty="0" smtClean="0"/>
              <a:t> </a:t>
            </a:r>
            <a:r>
              <a:rPr lang="en-US" dirty="0"/>
              <a:t>Foundations and Trends in Information Retrieval. </a:t>
            </a:r>
            <a:r>
              <a:rPr lang="en-US" dirty="0" err="1"/>
              <a:t>Vol</a:t>
            </a:r>
            <a:r>
              <a:rPr lang="en-US" dirty="0"/>
              <a:t> 2(1-2), pp. </a:t>
            </a:r>
            <a:r>
              <a:rPr lang="en-US" dirty="0" smtClean="0"/>
              <a:t>1-135</a:t>
            </a:r>
          </a:p>
          <a:p>
            <a:endParaRPr lang="en-US" dirty="0"/>
          </a:p>
          <a:p>
            <a:r>
              <a:rPr lang="en-US" dirty="0" smtClean="0"/>
              <a:t>My </a:t>
            </a:r>
            <a:r>
              <a:rPr lang="en-US" dirty="0"/>
              <a:t>paper: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www.mapor.org/2011_papers/6b5Tesfaye.pdf</a:t>
            </a:r>
            <a:endParaRPr lang="en-US" dirty="0" smtClean="0"/>
          </a:p>
          <a:p>
            <a:pPr lvl="1"/>
            <a:r>
              <a:rPr lang="en-US" dirty="0" smtClean="0"/>
              <a:t>Final analysis available: </a:t>
            </a:r>
            <a:r>
              <a:rPr lang="en-US" dirty="0" smtClean="0">
                <a:hlinkClick r:id="rId6"/>
              </a:rPr>
              <a:t>http://www.aip.org/statistics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8006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Packages</a:t>
            </a:r>
          </a:p>
          <a:p>
            <a:pPr lvl="1"/>
            <a:r>
              <a:rPr lang="en-US" dirty="0" err="1" smtClean="0"/>
              <a:t>Provalis</a:t>
            </a:r>
            <a:r>
              <a:rPr lang="en-US" dirty="0" smtClean="0"/>
              <a:t> QDA miner and </a:t>
            </a:r>
            <a:r>
              <a:rPr lang="en-US" dirty="0" err="1" smtClean="0"/>
              <a:t>wordstat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www.provalisresearch.com/simstat/simstw.html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Textpack</a:t>
            </a:r>
            <a:r>
              <a:rPr lang="en-US" dirty="0" smtClean="0"/>
              <a:t> (</a:t>
            </a:r>
            <a:r>
              <a:rPr lang="en-US" dirty="0" err="1" smtClean="0"/>
              <a:t>Gesis</a:t>
            </a:r>
            <a:r>
              <a:rPr lang="en-US" dirty="0" smtClean="0"/>
              <a:t>) (manual and assisted, develop &amp; validate dictionary)</a:t>
            </a:r>
          </a:p>
          <a:p>
            <a:pPr lvl="1"/>
            <a:r>
              <a:rPr lang="en-US" dirty="0" smtClean="0"/>
              <a:t>Language Logic Ascribe (automated (sentiment, concepts), hybrid, manual)</a:t>
            </a:r>
          </a:p>
          <a:p>
            <a:pPr lvl="1"/>
            <a:r>
              <a:rPr lang="en-US" dirty="0" err="1" smtClean="0"/>
              <a:t>nVivo</a:t>
            </a:r>
            <a:endParaRPr lang="en-US" dirty="0" smtClean="0"/>
          </a:p>
          <a:p>
            <a:pPr lvl="1"/>
            <a:r>
              <a:rPr lang="en-US" dirty="0" smtClean="0"/>
              <a:t>Atlas (mostly or entirely manual coding necessary)</a:t>
            </a:r>
          </a:p>
          <a:p>
            <a:pPr lvl="1"/>
            <a:r>
              <a:rPr lang="en-US" dirty="0" smtClean="0"/>
              <a:t>Excel, word, etc. (entirely manual)</a:t>
            </a:r>
          </a:p>
          <a:p>
            <a:pPr lvl="1"/>
            <a:r>
              <a:rPr lang="en-US" dirty="0" smtClean="0"/>
              <a:t>SPSS </a:t>
            </a:r>
          </a:p>
          <a:p>
            <a:pPr lvl="2"/>
            <a:r>
              <a:rPr lang="en-US" dirty="0" smtClean="0"/>
              <a:t>Dictionary (standard or custom)</a:t>
            </a:r>
          </a:p>
          <a:p>
            <a:pPr lvl="2"/>
            <a:r>
              <a:rPr lang="en-US" dirty="0" smtClean="0"/>
              <a:t>Sentiment tagged</a:t>
            </a:r>
          </a:p>
          <a:p>
            <a:pPr lvl="2"/>
            <a:r>
              <a:rPr lang="en-US" dirty="0" smtClean="0"/>
              <a:t>Steep learning curve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API’s and Service Providers</a:t>
            </a:r>
          </a:p>
          <a:p>
            <a:pPr lvl="1"/>
            <a:r>
              <a:rPr lang="en-US" dirty="0" smtClean="0"/>
              <a:t>Crimson Hexagon (assisted)</a:t>
            </a:r>
          </a:p>
          <a:p>
            <a:pPr lvl="1"/>
            <a:r>
              <a:rPr lang="en-US" dirty="0" smtClean="0"/>
              <a:t>Open Amplify (manual)</a:t>
            </a:r>
          </a:p>
          <a:p>
            <a:pPr lvl="1"/>
            <a:r>
              <a:rPr lang="en-US" dirty="0" smtClean="0"/>
              <a:t>Radian6 (uses some Open Amplify technology)</a:t>
            </a:r>
          </a:p>
          <a:p>
            <a:pPr lvl="1"/>
            <a:r>
              <a:rPr lang="en-US" dirty="0" err="1" smtClean="0"/>
              <a:t>Vigiglobe</a:t>
            </a:r>
            <a:r>
              <a:rPr lang="en-US" dirty="0" smtClean="0"/>
              <a:t> (integrates cloud functionality)</a:t>
            </a:r>
          </a:p>
          <a:p>
            <a:pPr lvl="1"/>
            <a:r>
              <a:rPr lang="en-US" dirty="0" smtClean="0"/>
              <a:t>Revelation (proprietary SNS)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Programming Languages</a:t>
            </a:r>
          </a:p>
          <a:p>
            <a:pPr lvl="1"/>
            <a:r>
              <a:rPr lang="en-US" dirty="0"/>
              <a:t>R (see: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f.cl.ly/items/12070m0e1y1g0S3h1k1O/paper.pdf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Python (NLTK available)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762000"/>
            <a:ext cx="81534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To follow up with me:</a:t>
            </a:r>
          </a:p>
          <a:p>
            <a:pPr marL="0" indent="0" algn="ctr">
              <a:buNone/>
            </a:pPr>
            <a:r>
              <a:rPr lang="en-US" dirty="0" smtClean="0"/>
              <a:t>Casey Langer Tesfaye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clanger@aip.org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http://www.freerangeresearch.com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Twitter: </a:t>
            </a:r>
            <a:r>
              <a:rPr lang="en-US" dirty="0" err="1" smtClean="0"/>
              <a:t>FreeRangeRsch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6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42D660DE0824BA4D674915F294A75" ma:contentTypeVersion="0" ma:contentTypeDescription="Create a new document." ma:contentTypeScope="" ma:versionID="44f5aa0fbb69df5ccabeed792a499f7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CFE3B2-EBDB-4654-B5B8-6C7BB422985B}">
  <ds:schemaRefs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DC1A552-C0AC-4ECF-873E-018BEB6C1A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15D224-7F88-4ED8-AD4A-37B10D238A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3829</TotalTime>
  <Words>749</Words>
  <Application>Microsoft Office PowerPoint</Application>
  <PresentationFormat>On-screen Show (4:3)</PresentationFormat>
  <Paragraphs>184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Presentation7</vt:lpstr>
      <vt:lpstr>Is there a Quick Fix for Open-ended Questions? A Comparison of Qualitative Analysis Techniques</vt:lpstr>
      <vt:lpstr>Qualitative Coding</vt:lpstr>
      <vt:lpstr>Alternative Method: Text Analysis</vt:lpstr>
      <vt:lpstr>What do they do?</vt:lpstr>
      <vt:lpstr>Patterns in How we Communicate</vt:lpstr>
      <vt:lpstr>The question is:  How do we use these patterns?</vt:lpstr>
      <vt:lpstr>Units of Analysis</vt:lpstr>
      <vt:lpstr>Units of Analysis</vt:lpstr>
      <vt:lpstr>Common Analyses</vt:lpstr>
      <vt:lpstr>Word are Plentiful. But are they Meaningful?</vt:lpstr>
      <vt:lpstr>Language is complicated</vt:lpstr>
      <vt:lpstr>Different Strategy, different controls</vt:lpstr>
      <vt:lpstr>Methods</vt:lpstr>
      <vt:lpstr>How has the No Child Left Behind Act affected the physics program or your classes at your school?</vt:lpstr>
      <vt:lpstr>Methods</vt:lpstr>
      <vt:lpstr>Tools</vt:lpstr>
      <vt:lpstr>Analysis Potential</vt:lpstr>
      <vt:lpstr>In Summary</vt:lpstr>
      <vt:lpstr>Further Resources</vt:lpstr>
      <vt:lpstr>Some providers</vt:lpstr>
      <vt:lpstr>PowerPoint Presentation</vt:lpstr>
    </vt:vector>
  </TitlesOfParts>
  <Company>ACP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Vivianese Dennis</dc:creator>
  <cp:lastModifiedBy>Casey Langer Tesfaye</cp:lastModifiedBy>
  <cp:revision>149</cp:revision>
  <dcterms:created xsi:type="dcterms:W3CDTF">2009-07-21T17:06:25Z</dcterms:created>
  <dcterms:modified xsi:type="dcterms:W3CDTF">2012-06-19T21:06:27Z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0x01010071542D660DE0824BA4D674915F294A75</vt:lpwstr>
  </property>
</Properties>
</file>